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36"/>
  </p:notesMasterIdLst>
  <p:sldIdLst>
    <p:sldId id="276" r:id="rId3"/>
    <p:sldId id="271" r:id="rId4"/>
    <p:sldId id="280" r:id="rId5"/>
    <p:sldId id="275" r:id="rId6"/>
    <p:sldId id="284" r:id="rId7"/>
    <p:sldId id="272" r:id="rId8"/>
    <p:sldId id="286" r:id="rId9"/>
    <p:sldId id="257" r:id="rId10"/>
    <p:sldId id="259" r:id="rId11"/>
    <p:sldId id="258" r:id="rId12"/>
    <p:sldId id="260" r:id="rId13"/>
    <p:sldId id="261" r:id="rId14"/>
    <p:sldId id="262" r:id="rId15"/>
    <p:sldId id="287" r:id="rId16"/>
    <p:sldId id="288" r:id="rId17"/>
    <p:sldId id="292" r:id="rId18"/>
    <p:sldId id="289" r:id="rId19"/>
    <p:sldId id="290" r:id="rId20"/>
    <p:sldId id="291" r:id="rId21"/>
    <p:sldId id="293" r:id="rId22"/>
    <p:sldId id="294" r:id="rId23"/>
    <p:sldId id="295" r:id="rId24"/>
    <p:sldId id="296" r:id="rId25"/>
    <p:sldId id="297" r:id="rId26"/>
    <p:sldId id="298" r:id="rId27"/>
    <p:sldId id="304" r:id="rId28"/>
    <p:sldId id="305" r:id="rId29"/>
    <p:sldId id="299" r:id="rId30"/>
    <p:sldId id="300" r:id="rId31"/>
    <p:sldId id="301" r:id="rId32"/>
    <p:sldId id="302" r:id="rId33"/>
    <p:sldId id="303" r:id="rId34"/>
    <p:sldId id="26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27" autoAdjust="0"/>
    <p:restoredTop sz="94660"/>
  </p:normalViewPr>
  <p:slideViewPr>
    <p:cSldViewPr snapToGrid="0">
      <p:cViewPr varScale="1">
        <p:scale>
          <a:sx n="95" d="100"/>
          <a:sy n="95" d="100"/>
        </p:scale>
        <p:origin x="216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FAEA8-7A8D-1C44-BC73-528B07B17BD5}" type="doc">
      <dgm:prSet loTypeId="urn:microsoft.com/office/officeart/2009/3/layout/RandomtoResult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B911B4-D2D2-3346-A5A1-E5356B45886A}">
      <dgm:prSet phldrT="[Text]"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www.morganwhite.com</a:t>
          </a:r>
          <a:endParaRPr lang="en-US" dirty="0"/>
        </a:p>
      </dgm:t>
    </dgm:pt>
    <dgm:pt modelId="{515DE33A-BF29-B84C-A0D2-A408CB2A446F}" type="parTrans" cxnId="{1842E37C-E394-4C42-8A82-91CC1EE2586A}">
      <dgm:prSet/>
      <dgm:spPr/>
      <dgm:t>
        <a:bodyPr/>
        <a:lstStyle/>
        <a:p>
          <a:endParaRPr lang="en-US"/>
        </a:p>
      </dgm:t>
    </dgm:pt>
    <dgm:pt modelId="{CF8781D7-EA6B-524D-B7C2-1D9931686DB3}" type="sibTrans" cxnId="{1842E37C-E394-4C42-8A82-91CC1EE2586A}">
      <dgm:prSet/>
      <dgm:spPr/>
      <dgm:t>
        <a:bodyPr/>
        <a:lstStyle/>
        <a:p>
          <a:endParaRPr lang="en-US"/>
        </a:p>
      </dgm:t>
    </dgm:pt>
    <dgm:pt modelId="{6B7BCDC4-AEDC-2045-8E80-ADD0D07527A3}">
      <dgm:prSet phldrT="[Text]"/>
      <dgm:spPr/>
      <dgm:t>
        <a:bodyPr/>
        <a:lstStyle/>
        <a:p>
          <a:r>
            <a:rPr lang="en-US" dirty="0"/>
            <a:t>2. Portal Logins – Broker Portal</a:t>
          </a:r>
        </a:p>
      </dgm:t>
    </dgm:pt>
    <dgm:pt modelId="{1CA07182-CBBA-A140-B98F-E9C9FCC2E13E}" type="parTrans" cxnId="{206C2FD2-A24E-CB47-9977-C39A37F12494}">
      <dgm:prSet/>
      <dgm:spPr/>
      <dgm:t>
        <a:bodyPr/>
        <a:lstStyle/>
        <a:p>
          <a:endParaRPr lang="en-US"/>
        </a:p>
      </dgm:t>
    </dgm:pt>
    <dgm:pt modelId="{8842D8D5-F315-FB42-AD2B-15239A2239B8}" type="sibTrans" cxnId="{206C2FD2-A24E-CB47-9977-C39A37F12494}">
      <dgm:prSet/>
      <dgm:spPr/>
      <dgm:t>
        <a:bodyPr/>
        <a:lstStyle/>
        <a:p>
          <a:endParaRPr lang="en-US"/>
        </a:p>
      </dgm:t>
    </dgm:pt>
    <dgm:pt modelId="{D7737B90-A3C7-6C47-920C-472CB5758A31}">
      <dgm:prSet phldrT="[Text]"/>
      <dgm:spPr/>
      <dgm:t>
        <a:bodyPr/>
        <a:lstStyle/>
        <a:p>
          <a:r>
            <a:rPr lang="en-US" dirty="0"/>
            <a:t>3. Individual Sales Platform(s) Customizations</a:t>
          </a:r>
        </a:p>
      </dgm:t>
    </dgm:pt>
    <dgm:pt modelId="{06B1118E-D589-744B-9AC3-B6B5CD8E724A}" type="parTrans" cxnId="{8F36D571-E46E-C94C-A1B6-F357E9FD4443}">
      <dgm:prSet/>
      <dgm:spPr/>
      <dgm:t>
        <a:bodyPr/>
        <a:lstStyle/>
        <a:p>
          <a:endParaRPr lang="en-US"/>
        </a:p>
      </dgm:t>
    </dgm:pt>
    <dgm:pt modelId="{E6AA54A1-6341-B24F-BA74-0FA31211A561}" type="sibTrans" cxnId="{8F36D571-E46E-C94C-A1B6-F357E9FD4443}">
      <dgm:prSet/>
      <dgm:spPr/>
      <dgm:t>
        <a:bodyPr/>
        <a:lstStyle/>
        <a:p>
          <a:endParaRPr lang="en-US"/>
        </a:p>
      </dgm:t>
    </dgm:pt>
    <dgm:pt modelId="{6F490C84-E89A-5844-A3B0-2D7C8A878742}">
      <dgm:prSet/>
      <dgm:spPr/>
      <dgm:t>
        <a:bodyPr/>
        <a:lstStyle/>
        <a:p>
          <a:r>
            <a:rPr lang="en-US" dirty="0"/>
            <a:t>4. Click on the eye logo </a:t>
          </a:r>
        </a:p>
      </dgm:t>
    </dgm:pt>
    <dgm:pt modelId="{1B18BB0E-823B-F243-B5E3-8EEE635CFA41}" type="parTrans" cxnId="{7D6A16B1-2844-554B-98D6-218B98E36AB8}">
      <dgm:prSet/>
      <dgm:spPr/>
      <dgm:t>
        <a:bodyPr/>
        <a:lstStyle/>
        <a:p>
          <a:endParaRPr lang="en-US"/>
        </a:p>
      </dgm:t>
    </dgm:pt>
    <dgm:pt modelId="{7DD5ECD1-F045-6F41-A9CA-0F912C36828C}" type="sibTrans" cxnId="{7D6A16B1-2844-554B-98D6-218B98E36AB8}">
      <dgm:prSet/>
      <dgm:spPr/>
      <dgm:t>
        <a:bodyPr/>
        <a:lstStyle/>
        <a:p>
          <a:endParaRPr lang="en-US"/>
        </a:p>
      </dgm:t>
    </dgm:pt>
    <dgm:pt modelId="{2C56EB51-00E7-6243-B4D2-DAA68A7BE7C0}" type="pres">
      <dgm:prSet presAssocID="{618FAEA8-7A8D-1C44-BC73-528B07B17BD5}" presName="Name0" presStyleCnt="0">
        <dgm:presLayoutVars>
          <dgm:dir/>
          <dgm:animOne val="branch"/>
          <dgm:animLvl val="lvl"/>
        </dgm:presLayoutVars>
      </dgm:prSet>
      <dgm:spPr/>
    </dgm:pt>
    <dgm:pt modelId="{1E73E60A-B164-2C47-AE7C-30A7F3396BFA}" type="pres">
      <dgm:prSet presAssocID="{85B911B4-D2D2-3346-A5A1-E5356B45886A}" presName="chaos" presStyleCnt="0"/>
      <dgm:spPr/>
    </dgm:pt>
    <dgm:pt modelId="{A0407D94-7E4C-D94B-BDCF-CC4EDF08496D}" type="pres">
      <dgm:prSet presAssocID="{85B911B4-D2D2-3346-A5A1-E5356B45886A}" presName="parTx1" presStyleLbl="revTx" presStyleIdx="0" presStyleCnt="3"/>
      <dgm:spPr/>
    </dgm:pt>
    <dgm:pt modelId="{1C9E8E8E-F6ED-5C48-B3C5-F24728591D86}" type="pres">
      <dgm:prSet presAssocID="{85B911B4-D2D2-3346-A5A1-E5356B45886A}" presName="c1" presStyleLbl="node1" presStyleIdx="0" presStyleCnt="19"/>
      <dgm:spPr/>
    </dgm:pt>
    <dgm:pt modelId="{0EBBA44A-4173-4945-AF3E-EDBCCD12299A}" type="pres">
      <dgm:prSet presAssocID="{85B911B4-D2D2-3346-A5A1-E5356B45886A}" presName="c2" presStyleLbl="node1" presStyleIdx="1" presStyleCnt="19"/>
      <dgm:spPr/>
    </dgm:pt>
    <dgm:pt modelId="{84FF3FEC-8433-7C48-92DC-9F8C3516CC31}" type="pres">
      <dgm:prSet presAssocID="{85B911B4-D2D2-3346-A5A1-E5356B45886A}" presName="c3" presStyleLbl="node1" presStyleIdx="2" presStyleCnt="19"/>
      <dgm:spPr/>
    </dgm:pt>
    <dgm:pt modelId="{FD1687F4-3910-0648-BA69-799134DAE299}" type="pres">
      <dgm:prSet presAssocID="{85B911B4-D2D2-3346-A5A1-E5356B45886A}" presName="c4" presStyleLbl="node1" presStyleIdx="3" presStyleCnt="19"/>
      <dgm:spPr/>
    </dgm:pt>
    <dgm:pt modelId="{0AB4981D-35E7-7F40-B0B1-3F750D865FFB}" type="pres">
      <dgm:prSet presAssocID="{85B911B4-D2D2-3346-A5A1-E5356B45886A}" presName="c5" presStyleLbl="node1" presStyleIdx="4" presStyleCnt="19"/>
      <dgm:spPr/>
    </dgm:pt>
    <dgm:pt modelId="{6F3BF992-E4F0-C04F-8FC1-C9D91ABE4CDA}" type="pres">
      <dgm:prSet presAssocID="{85B911B4-D2D2-3346-A5A1-E5356B45886A}" presName="c6" presStyleLbl="node1" presStyleIdx="5" presStyleCnt="19"/>
      <dgm:spPr/>
    </dgm:pt>
    <dgm:pt modelId="{78AE1FF2-5202-C44A-925E-91C8D7FEB499}" type="pres">
      <dgm:prSet presAssocID="{85B911B4-D2D2-3346-A5A1-E5356B45886A}" presName="c7" presStyleLbl="node1" presStyleIdx="6" presStyleCnt="19"/>
      <dgm:spPr/>
    </dgm:pt>
    <dgm:pt modelId="{E27071C0-A3EF-0844-8C09-05E0B6622720}" type="pres">
      <dgm:prSet presAssocID="{85B911B4-D2D2-3346-A5A1-E5356B45886A}" presName="c8" presStyleLbl="node1" presStyleIdx="7" presStyleCnt="19"/>
      <dgm:spPr/>
    </dgm:pt>
    <dgm:pt modelId="{B20D949A-116A-2941-8BA6-6873F039C0A6}" type="pres">
      <dgm:prSet presAssocID="{85B911B4-D2D2-3346-A5A1-E5356B45886A}" presName="c9" presStyleLbl="node1" presStyleIdx="8" presStyleCnt="19"/>
      <dgm:spPr/>
    </dgm:pt>
    <dgm:pt modelId="{F612BBA1-1764-CC47-B43B-D6033D35C50F}" type="pres">
      <dgm:prSet presAssocID="{85B911B4-D2D2-3346-A5A1-E5356B45886A}" presName="c10" presStyleLbl="node1" presStyleIdx="9" presStyleCnt="19"/>
      <dgm:spPr/>
    </dgm:pt>
    <dgm:pt modelId="{9311B95E-D593-DB49-8E83-9082DF3723D7}" type="pres">
      <dgm:prSet presAssocID="{85B911B4-D2D2-3346-A5A1-E5356B45886A}" presName="c11" presStyleLbl="node1" presStyleIdx="10" presStyleCnt="19"/>
      <dgm:spPr/>
    </dgm:pt>
    <dgm:pt modelId="{EEBEB7FE-C302-9940-9EB1-0B87AF21FF77}" type="pres">
      <dgm:prSet presAssocID="{85B911B4-D2D2-3346-A5A1-E5356B45886A}" presName="c12" presStyleLbl="node1" presStyleIdx="11" presStyleCnt="19"/>
      <dgm:spPr/>
    </dgm:pt>
    <dgm:pt modelId="{A63DCA5F-5536-674E-87BB-A1A0473BEE01}" type="pres">
      <dgm:prSet presAssocID="{85B911B4-D2D2-3346-A5A1-E5356B45886A}" presName="c13" presStyleLbl="node1" presStyleIdx="12" presStyleCnt="19"/>
      <dgm:spPr/>
    </dgm:pt>
    <dgm:pt modelId="{E4B1EA8B-2635-BF4E-9CA7-E706BB9FDDB4}" type="pres">
      <dgm:prSet presAssocID="{85B911B4-D2D2-3346-A5A1-E5356B45886A}" presName="c14" presStyleLbl="node1" presStyleIdx="13" presStyleCnt="19"/>
      <dgm:spPr/>
    </dgm:pt>
    <dgm:pt modelId="{44C2856E-B621-5242-B032-707B39C98412}" type="pres">
      <dgm:prSet presAssocID="{85B911B4-D2D2-3346-A5A1-E5356B45886A}" presName="c15" presStyleLbl="node1" presStyleIdx="14" presStyleCnt="19"/>
      <dgm:spPr/>
    </dgm:pt>
    <dgm:pt modelId="{0F2E3272-BE24-D04A-BF53-B6577348ABA4}" type="pres">
      <dgm:prSet presAssocID="{85B911B4-D2D2-3346-A5A1-E5356B45886A}" presName="c16" presStyleLbl="node1" presStyleIdx="15" presStyleCnt="19"/>
      <dgm:spPr/>
    </dgm:pt>
    <dgm:pt modelId="{6D513BDB-7EFD-9A4A-ABE9-72D8EC3680D7}" type="pres">
      <dgm:prSet presAssocID="{85B911B4-D2D2-3346-A5A1-E5356B45886A}" presName="c17" presStyleLbl="node1" presStyleIdx="16" presStyleCnt="19"/>
      <dgm:spPr/>
    </dgm:pt>
    <dgm:pt modelId="{B6E80C21-66F1-6947-B322-70E803D82141}" type="pres">
      <dgm:prSet presAssocID="{85B911B4-D2D2-3346-A5A1-E5356B45886A}" presName="c18" presStyleLbl="node1" presStyleIdx="17" presStyleCnt="19"/>
      <dgm:spPr/>
    </dgm:pt>
    <dgm:pt modelId="{41C70C99-4303-B943-8070-403CFC212274}" type="pres">
      <dgm:prSet presAssocID="{CF8781D7-EA6B-524D-B7C2-1D9931686DB3}" presName="chevronComposite1" presStyleCnt="0"/>
      <dgm:spPr/>
    </dgm:pt>
    <dgm:pt modelId="{56BD0225-5F6F-4048-90CA-649B56F84122}" type="pres">
      <dgm:prSet presAssocID="{CF8781D7-EA6B-524D-B7C2-1D9931686DB3}" presName="chevron1" presStyleLbl="sibTrans2D1" presStyleIdx="0" presStyleCnt="3"/>
      <dgm:spPr/>
    </dgm:pt>
    <dgm:pt modelId="{BD8EF67E-1517-6447-8116-64611757635A}" type="pres">
      <dgm:prSet presAssocID="{CF8781D7-EA6B-524D-B7C2-1D9931686DB3}" presName="spChevron1" presStyleCnt="0"/>
      <dgm:spPr/>
    </dgm:pt>
    <dgm:pt modelId="{ECEEF7C1-87FE-0C46-B5F8-7D549CD74DAB}" type="pres">
      <dgm:prSet presAssocID="{6B7BCDC4-AEDC-2045-8E80-ADD0D07527A3}" presName="middle" presStyleCnt="0"/>
      <dgm:spPr/>
    </dgm:pt>
    <dgm:pt modelId="{34576314-8B5F-BA43-9AC3-964FF70AFDC1}" type="pres">
      <dgm:prSet presAssocID="{6B7BCDC4-AEDC-2045-8E80-ADD0D07527A3}" presName="parTxMid" presStyleLbl="revTx" presStyleIdx="1" presStyleCnt="3"/>
      <dgm:spPr/>
    </dgm:pt>
    <dgm:pt modelId="{DB9E21C6-1B1C-9E4E-B9EC-FAFEBA774F33}" type="pres">
      <dgm:prSet presAssocID="{6B7BCDC4-AEDC-2045-8E80-ADD0D07527A3}" presName="spMid" presStyleCnt="0"/>
      <dgm:spPr/>
    </dgm:pt>
    <dgm:pt modelId="{9770D155-3233-1D4B-84CF-DEBF9FAB5820}" type="pres">
      <dgm:prSet presAssocID="{8842D8D5-F315-FB42-AD2B-15239A2239B8}" presName="chevronComposite1" presStyleCnt="0"/>
      <dgm:spPr/>
    </dgm:pt>
    <dgm:pt modelId="{201F94C5-962D-0E46-9434-5E7D40AD2952}" type="pres">
      <dgm:prSet presAssocID="{8842D8D5-F315-FB42-AD2B-15239A2239B8}" presName="chevron1" presStyleLbl="sibTrans2D1" presStyleIdx="1" presStyleCnt="3"/>
      <dgm:spPr/>
    </dgm:pt>
    <dgm:pt modelId="{8F48C800-CA19-CF4B-9FE8-BB4D31D7415B}" type="pres">
      <dgm:prSet presAssocID="{8842D8D5-F315-FB42-AD2B-15239A2239B8}" presName="spChevron1" presStyleCnt="0"/>
      <dgm:spPr/>
    </dgm:pt>
    <dgm:pt modelId="{D52C2178-5701-4E4F-AA9B-E3656D151F03}" type="pres">
      <dgm:prSet presAssocID="{D7737B90-A3C7-6C47-920C-472CB5758A31}" presName="middle" presStyleCnt="0"/>
      <dgm:spPr/>
    </dgm:pt>
    <dgm:pt modelId="{33B438A2-C9E1-204E-BD81-3E8293889368}" type="pres">
      <dgm:prSet presAssocID="{D7737B90-A3C7-6C47-920C-472CB5758A31}" presName="parTxMid" presStyleLbl="revTx" presStyleIdx="2" presStyleCnt="3"/>
      <dgm:spPr/>
    </dgm:pt>
    <dgm:pt modelId="{FCAD0A71-05C8-D84E-99D2-ECB4EB32BECE}" type="pres">
      <dgm:prSet presAssocID="{D7737B90-A3C7-6C47-920C-472CB5758A31}" presName="spMid" presStyleCnt="0"/>
      <dgm:spPr/>
    </dgm:pt>
    <dgm:pt modelId="{D0BFA71A-574E-9C4A-8008-A75811C29D35}" type="pres">
      <dgm:prSet presAssocID="{E6AA54A1-6341-B24F-BA74-0FA31211A561}" presName="chevronComposite1" presStyleCnt="0"/>
      <dgm:spPr/>
    </dgm:pt>
    <dgm:pt modelId="{B8746244-E03C-1C40-B6A7-0CB22CFA5352}" type="pres">
      <dgm:prSet presAssocID="{E6AA54A1-6341-B24F-BA74-0FA31211A561}" presName="chevron1" presStyleLbl="sibTrans2D1" presStyleIdx="2" presStyleCnt="3"/>
      <dgm:spPr/>
    </dgm:pt>
    <dgm:pt modelId="{94D933B2-1798-8942-A583-C81C6D88CCBA}" type="pres">
      <dgm:prSet presAssocID="{E6AA54A1-6341-B24F-BA74-0FA31211A561}" presName="spChevron1" presStyleCnt="0"/>
      <dgm:spPr/>
    </dgm:pt>
    <dgm:pt modelId="{D1426131-B523-EB4A-9013-563CAA2D8BCC}" type="pres">
      <dgm:prSet presAssocID="{6F490C84-E89A-5844-A3B0-2D7C8A878742}" presName="last" presStyleCnt="0"/>
      <dgm:spPr/>
    </dgm:pt>
    <dgm:pt modelId="{22E54146-4AF7-DE44-8E74-EC2596932A22}" type="pres">
      <dgm:prSet presAssocID="{6F490C84-E89A-5844-A3B0-2D7C8A878742}" presName="circleTx" presStyleLbl="node1" presStyleIdx="18" presStyleCnt="19"/>
      <dgm:spPr/>
    </dgm:pt>
    <dgm:pt modelId="{0E11F66E-149A-0A46-9642-84B1C9BFD5D5}" type="pres">
      <dgm:prSet presAssocID="{6F490C84-E89A-5844-A3B0-2D7C8A878742}" presName="spN" presStyleCnt="0"/>
      <dgm:spPr/>
    </dgm:pt>
  </dgm:ptLst>
  <dgm:cxnLst>
    <dgm:cxn modelId="{BD67C02F-AE85-E146-9659-B5FB001F7ABE}" type="presOf" srcId="{6F490C84-E89A-5844-A3B0-2D7C8A878742}" destId="{22E54146-4AF7-DE44-8E74-EC2596932A22}" srcOrd="0" destOrd="0" presId="urn:microsoft.com/office/officeart/2009/3/layout/RandomtoResultProcess"/>
    <dgm:cxn modelId="{8F36D571-E46E-C94C-A1B6-F357E9FD4443}" srcId="{618FAEA8-7A8D-1C44-BC73-528B07B17BD5}" destId="{D7737B90-A3C7-6C47-920C-472CB5758A31}" srcOrd="2" destOrd="0" parTransId="{06B1118E-D589-744B-9AC3-B6B5CD8E724A}" sibTransId="{E6AA54A1-6341-B24F-BA74-0FA31211A561}"/>
    <dgm:cxn modelId="{1842E37C-E394-4C42-8A82-91CC1EE2586A}" srcId="{618FAEA8-7A8D-1C44-BC73-528B07B17BD5}" destId="{85B911B4-D2D2-3346-A5A1-E5356B45886A}" srcOrd="0" destOrd="0" parTransId="{515DE33A-BF29-B84C-A0D2-A408CB2A446F}" sibTransId="{CF8781D7-EA6B-524D-B7C2-1D9931686DB3}"/>
    <dgm:cxn modelId="{684E7498-71C4-434E-AF74-A7183A0295DC}" type="presOf" srcId="{D7737B90-A3C7-6C47-920C-472CB5758A31}" destId="{33B438A2-C9E1-204E-BD81-3E8293889368}" srcOrd="0" destOrd="0" presId="urn:microsoft.com/office/officeart/2009/3/layout/RandomtoResultProcess"/>
    <dgm:cxn modelId="{12058FA5-24FF-2A41-9B9F-7C6914E3E536}" type="presOf" srcId="{618FAEA8-7A8D-1C44-BC73-528B07B17BD5}" destId="{2C56EB51-00E7-6243-B4D2-DAA68A7BE7C0}" srcOrd="0" destOrd="0" presId="urn:microsoft.com/office/officeart/2009/3/layout/RandomtoResultProcess"/>
    <dgm:cxn modelId="{2EFD10AA-E1B9-9B4A-A287-2CD1B5DCFAA3}" type="presOf" srcId="{85B911B4-D2D2-3346-A5A1-E5356B45886A}" destId="{A0407D94-7E4C-D94B-BDCF-CC4EDF08496D}" srcOrd="0" destOrd="0" presId="urn:microsoft.com/office/officeart/2009/3/layout/RandomtoResultProcess"/>
    <dgm:cxn modelId="{7D6A16B1-2844-554B-98D6-218B98E36AB8}" srcId="{618FAEA8-7A8D-1C44-BC73-528B07B17BD5}" destId="{6F490C84-E89A-5844-A3B0-2D7C8A878742}" srcOrd="3" destOrd="0" parTransId="{1B18BB0E-823B-F243-B5E3-8EEE635CFA41}" sibTransId="{7DD5ECD1-F045-6F41-A9CA-0F912C36828C}"/>
    <dgm:cxn modelId="{94C471B6-FE65-2F4A-B93B-60555A876872}" type="presOf" srcId="{6B7BCDC4-AEDC-2045-8E80-ADD0D07527A3}" destId="{34576314-8B5F-BA43-9AC3-964FF70AFDC1}" srcOrd="0" destOrd="0" presId="urn:microsoft.com/office/officeart/2009/3/layout/RandomtoResultProcess"/>
    <dgm:cxn modelId="{206C2FD2-A24E-CB47-9977-C39A37F12494}" srcId="{618FAEA8-7A8D-1C44-BC73-528B07B17BD5}" destId="{6B7BCDC4-AEDC-2045-8E80-ADD0D07527A3}" srcOrd="1" destOrd="0" parTransId="{1CA07182-CBBA-A140-B98F-E9C9FCC2E13E}" sibTransId="{8842D8D5-F315-FB42-AD2B-15239A2239B8}"/>
    <dgm:cxn modelId="{81C6BF6F-A8F1-8848-8251-71D8D3DEB523}" type="presParOf" srcId="{2C56EB51-00E7-6243-B4D2-DAA68A7BE7C0}" destId="{1E73E60A-B164-2C47-AE7C-30A7F3396BFA}" srcOrd="0" destOrd="0" presId="urn:microsoft.com/office/officeart/2009/3/layout/RandomtoResultProcess"/>
    <dgm:cxn modelId="{92EA4E1C-F96E-C14B-A5ED-82D5BE294D86}" type="presParOf" srcId="{1E73E60A-B164-2C47-AE7C-30A7F3396BFA}" destId="{A0407D94-7E4C-D94B-BDCF-CC4EDF08496D}" srcOrd="0" destOrd="0" presId="urn:microsoft.com/office/officeart/2009/3/layout/RandomtoResultProcess"/>
    <dgm:cxn modelId="{52A7E7D5-72D3-BE46-AF9E-8FCB0B411DBD}" type="presParOf" srcId="{1E73E60A-B164-2C47-AE7C-30A7F3396BFA}" destId="{1C9E8E8E-F6ED-5C48-B3C5-F24728591D86}" srcOrd="1" destOrd="0" presId="urn:microsoft.com/office/officeart/2009/3/layout/RandomtoResultProcess"/>
    <dgm:cxn modelId="{B195F6DF-1A5F-0643-9D46-959DB9F9F7EC}" type="presParOf" srcId="{1E73E60A-B164-2C47-AE7C-30A7F3396BFA}" destId="{0EBBA44A-4173-4945-AF3E-EDBCCD12299A}" srcOrd="2" destOrd="0" presId="urn:microsoft.com/office/officeart/2009/3/layout/RandomtoResultProcess"/>
    <dgm:cxn modelId="{2B1A2F9D-7704-0548-8526-63AAFA67AA74}" type="presParOf" srcId="{1E73E60A-B164-2C47-AE7C-30A7F3396BFA}" destId="{84FF3FEC-8433-7C48-92DC-9F8C3516CC31}" srcOrd="3" destOrd="0" presId="urn:microsoft.com/office/officeart/2009/3/layout/RandomtoResultProcess"/>
    <dgm:cxn modelId="{47BF3F8C-E759-7F40-874E-2C9AFF2D036E}" type="presParOf" srcId="{1E73E60A-B164-2C47-AE7C-30A7F3396BFA}" destId="{FD1687F4-3910-0648-BA69-799134DAE299}" srcOrd="4" destOrd="0" presId="urn:microsoft.com/office/officeart/2009/3/layout/RandomtoResultProcess"/>
    <dgm:cxn modelId="{A362B8C7-942C-A648-83AD-DFF656CDB621}" type="presParOf" srcId="{1E73E60A-B164-2C47-AE7C-30A7F3396BFA}" destId="{0AB4981D-35E7-7F40-B0B1-3F750D865FFB}" srcOrd="5" destOrd="0" presId="urn:microsoft.com/office/officeart/2009/3/layout/RandomtoResultProcess"/>
    <dgm:cxn modelId="{60F5D80A-28CB-4C49-98BC-CBBA103ED008}" type="presParOf" srcId="{1E73E60A-B164-2C47-AE7C-30A7F3396BFA}" destId="{6F3BF992-E4F0-C04F-8FC1-C9D91ABE4CDA}" srcOrd="6" destOrd="0" presId="urn:microsoft.com/office/officeart/2009/3/layout/RandomtoResultProcess"/>
    <dgm:cxn modelId="{B06981E6-F291-CD47-9C6C-33DCEED7B789}" type="presParOf" srcId="{1E73E60A-B164-2C47-AE7C-30A7F3396BFA}" destId="{78AE1FF2-5202-C44A-925E-91C8D7FEB499}" srcOrd="7" destOrd="0" presId="urn:microsoft.com/office/officeart/2009/3/layout/RandomtoResultProcess"/>
    <dgm:cxn modelId="{2C35C409-08C8-F840-B71E-DDBA8A2FC0FA}" type="presParOf" srcId="{1E73E60A-B164-2C47-AE7C-30A7F3396BFA}" destId="{E27071C0-A3EF-0844-8C09-05E0B6622720}" srcOrd="8" destOrd="0" presId="urn:microsoft.com/office/officeart/2009/3/layout/RandomtoResultProcess"/>
    <dgm:cxn modelId="{E9B545BB-51FB-EC4E-A8F6-8C4C1078D92D}" type="presParOf" srcId="{1E73E60A-B164-2C47-AE7C-30A7F3396BFA}" destId="{B20D949A-116A-2941-8BA6-6873F039C0A6}" srcOrd="9" destOrd="0" presId="urn:microsoft.com/office/officeart/2009/3/layout/RandomtoResultProcess"/>
    <dgm:cxn modelId="{91414C24-A9F5-9644-8C1A-26074B6B3E9F}" type="presParOf" srcId="{1E73E60A-B164-2C47-AE7C-30A7F3396BFA}" destId="{F612BBA1-1764-CC47-B43B-D6033D35C50F}" srcOrd="10" destOrd="0" presId="urn:microsoft.com/office/officeart/2009/3/layout/RandomtoResultProcess"/>
    <dgm:cxn modelId="{157991D6-C819-1646-A1DB-7EE1925C1275}" type="presParOf" srcId="{1E73E60A-B164-2C47-AE7C-30A7F3396BFA}" destId="{9311B95E-D593-DB49-8E83-9082DF3723D7}" srcOrd="11" destOrd="0" presId="urn:microsoft.com/office/officeart/2009/3/layout/RandomtoResultProcess"/>
    <dgm:cxn modelId="{84A1B85E-6DA9-F44C-A6AB-12DFC1DEFF39}" type="presParOf" srcId="{1E73E60A-B164-2C47-AE7C-30A7F3396BFA}" destId="{EEBEB7FE-C302-9940-9EB1-0B87AF21FF77}" srcOrd="12" destOrd="0" presId="urn:microsoft.com/office/officeart/2009/3/layout/RandomtoResultProcess"/>
    <dgm:cxn modelId="{4ADD6819-34EB-9A41-B1EE-5CDD67C59E45}" type="presParOf" srcId="{1E73E60A-B164-2C47-AE7C-30A7F3396BFA}" destId="{A63DCA5F-5536-674E-87BB-A1A0473BEE01}" srcOrd="13" destOrd="0" presId="urn:microsoft.com/office/officeart/2009/3/layout/RandomtoResultProcess"/>
    <dgm:cxn modelId="{D55299E5-AB04-754F-9184-B07CE8DEB946}" type="presParOf" srcId="{1E73E60A-B164-2C47-AE7C-30A7F3396BFA}" destId="{E4B1EA8B-2635-BF4E-9CA7-E706BB9FDDB4}" srcOrd="14" destOrd="0" presId="urn:microsoft.com/office/officeart/2009/3/layout/RandomtoResultProcess"/>
    <dgm:cxn modelId="{D040B42E-18AB-B94D-8743-0A9456381DA7}" type="presParOf" srcId="{1E73E60A-B164-2C47-AE7C-30A7F3396BFA}" destId="{44C2856E-B621-5242-B032-707B39C98412}" srcOrd="15" destOrd="0" presId="urn:microsoft.com/office/officeart/2009/3/layout/RandomtoResultProcess"/>
    <dgm:cxn modelId="{3567C071-1592-4E45-958A-0E45830B38E2}" type="presParOf" srcId="{1E73E60A-B164-2C47-AE7C-30A7F3396BFA}" destId="{0F2E3272-BE24-D04A-BF53-B6577348ABA4}" srcOrd="16" destOrd="0" presId="urn:microsoft.com/office/officeart/2009/3/layout/RandomtoResultProcess"/>
    <dgm:cxn modelId="{E8278554-CCB1-7E4B-9F65-CE0C3C56CF30}" type="presParOf" srcId="{1E73E60A-B164-2C47-AE7C-30A7F3396BFA}" destId="{6D513BDB-7EFD-9A4A-ABE9-72D8EC3680D7}" srcOrd="17" destOrd="0" presId="urn:microsoft.com/office/officeart/2009/3/layout/RandomtoResultProcess"/>
    <dgm:cxn modelId="{E5AF7C83-0602-4F44-8195-4F8B4895B28C}" type="presParOf" srcId="{1E73E60A-B164-2C47-AE7C-30A7F3396BFA}" destId="{B6E80C21-66F1-6947-B322-70E803D82141}" srcOrd="18" destOrd="0" presId="urn:microsoft.com/office/officeart/2009/3/layout/RandomtoResultProcess"/>
    <dgm:cxn modelId="{9DFAA5ED-C55A-1D46-B1B8-7F9A780BC46B}" type="presParOf" srcId="{2C56EB51-00E7-6243-B4D2-DAA68A7BE7C0}" destId="{41C70C99-4303-B943-8070-403CFC212274}" srcOrd="1" destOrd="0" presId="urn:microsoft.com/office/officeart/2009/3/layout/RandomtoResultProcess"/>
    <dgm:cxn modelId="{FE2ACB0B-EE79-C846-A031-631A2105B060}" type="presParOf" srcId="{41C70C99-4303-B943-8070-403CFC212274}" destId="{56BD0225-5F6F-4048-90CA-649B56F84122}" srcOrd="0" destOrd="0" presId="urn:microsoft.com/office/officeart/2009/3/layout/RandomtoResultProcess"/>
    <dgm:cxn modelId="{DCFA367C-1FFD-7B45-A7D4-C03CAC02EFC6}" type="presParOf" srcId="{41C70C99-4303-B943-8070-403CFC212274}" destId="{BD8EF67E-1517-6447-8116-64611757635A}" srcOrd="1" destOrd="0" presId="urn:microsoft.com/office/officeart/2009/3/layout/RandomtoResultProcess"/>
    <dgm:cxn modelId="{90C98B47-3CE3-4346-BF76-89ADE8368C30}" type="presParOf" srcId="{2C56EB51-00E7-6243-B4D2-DAA68A7BE7C0}" destId="{ECEEF7C1-87FE-0C46-B5F8-7D549CD74DAB}" srcOrd="2" destOrd="0" presId="urn:microsoft.com/office/officeart/2009/3/layout/RandomtoResultProcess"/>
    <dgm:cxn modelId="{5804DFB7-ECFF-E748-A221-43EA81276B94}" type="presParOf" srcId="{ECEEF7C1-87FE-0C46-B5F8-7D549CD74DAB}" destId="{34576314-8B5F-BA43-9AC3-964FF70AFDC1}" srcOrd="0" destOrd="0" presId="urn:microsoft.com/office/officeart/2009/3/layout/RandomtoResultProcess"/>
    <dgm:cxn modelId="{EA750678-5A6D-2E43-B16D-5D8DD443E558}" type="presParOf" srcId="{ECEEF7C1-87FE-0C46-B5F8-7D549CD74DAB}" destId="{DB9E21C6-1B1C-9E4E-B9EC-FAFEBA774F33}" srcOrd="1" destOrd="0" presId="urn:microsoft.com/office/officeart/2009/3/layout/RandomtoResultProcess"/>
    <dgm:cxn modelId="{AC79D38D-B3DF-1C49-8E89-0663B1C0E428}" type="presParOf" srcId="{2C56EB51-00E7-6243-B4D2-DAA68A7BE7C0}" destId="{9770D155-3233-1D4B-84CF-DEBF9FAB5820}" srcOrd="3" destOrd="0" presId="urn:microsoft.com/office/officeart/2009/3/layout/RandomtoResultProcess"/>
    <dgm:cxn modelId="{A72318AE-D4A4-DC43-82AE-CF1AB0F59F2F}" type="presParOf" srcId="{9770D155-3233-1D4B-84CF-DEBF9FAB5820}" destId="{201F94C5-962D-0E46-9434-5E7D40AD2952}" srcOrd="0" destOrd="0" presId="urn:microsoft.com/office/officeart/2009/3/layout/RandomtoResultProcess"/>
    <dgm:cxn modelId="{3E9283E7-3110-DB46-A610-CCB34BA66F31}" type="presParOf" srcId="{9770D155-3233-1D4B-84CF-DEBF9FAB5820}" destId="{8F48C800-CA19-CF4B-9FE8-BB4D31D7415B}" srcOrd="1" destOrd="0" presId="urn:microsoft.com/office/officeart/2009/3/layout/RandomtoResultProcess"/>
    <dgm:cxn modelId="{AECA8E45-5D0F-5047-B953-F077C35CEF35}" type="presParOf" srcId="{2C56EB51-00E7-6243-B4D2-DAA68A7BE7C0}" destId="{D52C2178-5701-4E4F-AA9B-E3656D151F03}" srcOrd="4" destOrd="0" presId="urn:microsoft.com/office/officeart/2009/3/layout/RandomtoResultProcess"/>
    <dgm:cxn modelId="{BAF5666C-704F-0845-AF49-7D5363E282D5}" type="presParOf" srcId="{D52C2178-5701-4E4F-AA9B-E3656D151F03}" destId="{33B438A2-C9E1-204E-BD81-3E8293889368}" srcOrd="0" destOrd="0" presId="urn:microsoft.com/office/officeart/2009/3/layout/RandomtoResultProcess"/>
    <dgm:cxn modelId="{C2780665-2B46-5347-BB34-9F601DF58311}" type="presParOf" srcId="{D52C2178-5701-4E4F-AA9B-E3656D151F03}" destId="{FCAD0A71-05C8-D84E-99D2-ECB4EB32BECE}" srcOrd="1" destOrd="0" presId="urn:microsoft.com/office/officeart/2009/3/layout/RandomtoResultProcess"/>
    <dgm:cxn modelId="{D441F1C5-138B-4240-A2B1-D6AA30073E35}" type="presParOf" srcId="{2C56EB51-00E7-6243-B4D2-DAA68A7BE7C0}" destId="{D0BFA71A-574E-9C4A-8008-A75811C29D35}" srcOrd="5" destOrd="0" presId="urn:microsoft.com/office/officeart/2009/3/layout/RandomtoResultProcess"/>
    <dgm:cxn modelId="{E82E046E-9A7A-654E-B136-B2D99AB5B618}" type="presParOf" srcId="{D0BFA71A-574E-9C4A-8008-A75811C29D35}" destId="{B8746244-E03C-1C40-B6A7-0CB22CFA5352}" srcOrd="0" destOrd="0" presId="urn:microsoft.com/office/officeart/2009/3/layout/RandomtoResultProcess"/>
    <dgm:cxn modelId="{11BF0177-5B42-F544-9D58-09CFC0CC7364}" type="presParOf" srcId="{D0BFA71A-574E-9C4A-8008-A75811C29D35}" destId="{94D933B2-1798-8942-A583-C81C6D88CCBA}" srcOrd="1" destOrd="0" presId="urn:microsoft.com/office/officeart/2009/3/layout/RandomtoResultProcess"/>
    <dgm:cxn modelId="{8A8CE703-577B-B941-B389-FDBC29546DE7}" type="presParOf" srcId="{2C56EB51-00E7-6243-B4D2-DAA68A7BE7C0}" destId="{D1426131-B523-EB4A-9013-563CAA2D8BCC}" srcOrd="6" destOrd="0" presId="urn:microsoft.com/office/officeart/2009/3/layout/RandomtoResultProcess"/>
    <dgm:cxn modelId="{38DD5C41-8DE7-4147-BC74-59AEA3483199}" type="presParOf" srcId="{D1426131-B523-EB4A-9013-563CAA2D8BCC}" destId="{22E54146-4AF7-DE44-8E74-EC2596932A22}" srcOrd="0" destOrd="0" presId="urn:microsoft.com/office/officeart/2009/3/layout/RandomtoResultProcess"/>
    <dgm:cxn modelId="{7354CECE-F29A-E74F-8E87-858BE8229CFA}" type="presParOf" srcId="{D1426131-B523-EB4A-9013-563CAA2D8BCC}" destId="{0E11F66E-149A-0A46-9642-84B1C9BFD5D5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B1C49-0A17-8747-AEB4-EBFBD7EF4114}" type="doc">
      <dgm:prSet loTypeId="urn:microsoft.com/office/officeart/2005/8/layout/hChevron3" loCatId="" qsTypeId="urn:microsoft.com/office/officeart/2005/8/quickstyle/simple1" qsCatId="simple" csTypeId="urn:microsoft.com/office/officeart/2005/8/colors/colorful1" csCatId="colorful" phldr="1"/>
      <dgm:spPr/>
    </dgm:pt>
    <dgm:pt modelId="{A1A820F8-1C91-294B-AAA9-4CB9306BFF3D}">
      <dgm:prSet phldrT="[Text]"/>
      <dgm:spPr/>
      <dgm:t>
        <a:bodyPr/>
        <a:lstStyle/>
        <a:p>
          <a:r>
            <a:rPr lang="en-US" dirty="0"/>
            <a:t>S</a:t>
          </a:r>
        </a:p>
      </dgm:t>
    </dgm:pt>
    <dgm:pt modelId="{58ECCB37-E41E-4540-897D-1F44F8F7086D}" type="parTrans" cxnId="{78F7C3D5-8D94-C644-94B3-D866858DB265}">
      <dgm:prSet/>
      <dgm:spPr/>
      <dgm:t>
        <a:bodyPr/>
        <a:lstStyle/>
        <a:p>
          <a:endParaRPr lang="en-US"/>
        </a:p>
      </dgm:t>
    </dgm:pt>
    <dgm:pt modelId="{0AC2FB78-E313-A84E-BD79-4462E8BE0D90}" type="sibTrans" cxnId="{78F7C3D5-8D94-C644-94B3-D866858DB265}">
      <dgm:prSet/>
      <dgm:spPr/>
      <dgm:t>
        <a:bodyPr/>
        <a:lstStyle/>
        <a:p>
          <a:endParaRPr lang="en-US"/>
        </a:p>
      </dgm:t>
    </dgm:pt>
    <dgm:pt modelId="{F2CA3740-8DD8-6C40-A0C4-1877A0DE51DF}">
      <dgm:prSet phldrT="[Text]"/>
      <dgm:spPr/>
      <dgm:t>
        <a:bodyPr/>
        <a:lstStyle/>
        <a:p>
          <a:r>
            <a:rPr lang="en-US" dirty="0"/>
            <a:t>M</a:t>
          </a:r>
        </a:p>
      </dgm:t>
    </dgm:pt>
    <dgm:pt modelId="{CE259620-125E-1042-ACE3-9D9F27B5A16B}" type="parTrans" cxnId="{69B18C63-5BEC-9943-8420-17109D78DD5E}">
      <dgm:prSet/>
      <dgm:spPr/>
      <dgm:t>
        <a:bodyPr/>
        <a:lstStyle/>
        <a:p>
          <a:endParaRPr lang="en-US"/>
        </a:p>
      </dgm:t>
    </dgm:pt>
    <dgm:pt modelId="{6E2BDCC3-FB58-5848-985C-698608C51497}" type="sibTrans" cxnId="{69B18C63-5BEC-9943-8420-17109D78DD5E}">
      <dgm:prSet/>
      <dgm:spPr/>
      <dgm:t>
        <a:bodyPr/>
        <a:lstStyle/>
        <a:p>
          <a:endParaRPr lang="en-US"/>
        </a:p>
      </dgm:t>
    </dgm:pt>
    <dgm:pt modelId="{C94D624A-D662-6F40-9385-9AC3826368F1}">
      <dgm:prSet phldrT="[Text]"/>
      <dgm:spPr/>
      <dgm:t>
        <a:bodyPr/>
        <a:lstStyle/>
        <a:p>
          <a:r>
            <a:rPr lang="en-US" dirty="0"/>
            <a:t>A</a:t>
          </a:r>
        </a:p>
      </dgm:t>
    </dgm:pt>
    <dgm:pt modelId="{22CEC00B-495A-B04E-A00D-0CEDA4DEBBAA}" type="parTrans" cxnId="{21E1EC4D-CC37-D741-9E05-C4C099602DFE}">
      <dgm:prSet/>
      <dgm:spPr/>
      <dgm:t>
        <a:bodyPr/>
        <a:lstStyle/>
        <a:p>
          <a:endParaRPr lang="en-US"/>
        </a:p>
      </dgm:t>
    </dgm:pt>
    <dgm:pt modelId="{AC78E02D-E18A-4B45-A91E-DAD28C070975}" type="sibTrans" cxnId="{21E1EC4D-CC37-D741-9E05-C4C099602DFE}">
      <dgm:prSet/>
      <dgm:spPr/>
      <dgm:t>
        <a:bodyPr/>
        <a:lstStyle/>
        <a:p>
          <a:endParaRPr lang="en-US"/>
        </a:p>
      </dgm:t>
    </dgm:pt>
    <dgm:pt modelId="{31DE922F-71C1-C14F-940D-E26E9263A830}">
      <dgm:prSet phldrT="[Text]"/>
      <dgm:spPr/>
      <dgm:t>
        <a:bodyPr/>
        <a:lstStyle/>
        <a:p>
          <a:r>
            <a:rPr lang="en-US" dirty="0"/>
            <a:t>R</a:t>
          </a:r>
        </a:p>
      </dgm:t>
    </dgm:pt>
    <dgm:pt modelId="{E4606D33-BA34-8F49-8C9E-1414B559DDC7}" type="parTrans" cxnId="{2FA6D50B-CBB8-774E-BB6A-1A430AEC0F8A}">
      <dgm:prSet/>
      <dgm:spPr/>
      <dgm:t>
        <a:bodyPr/>
        <a:lstStyle/>
        <a:p>
          <a:endParaRPr lang="en-US"/>
        </a:p>
      </dgm:t>
    </dgm:pt>
    <dgm:pt modelId="{B610ED1D-4B0A-D047-ABBF-E2A76E5AC2A4}" type="sibTrans" cxnId="{2FA6D50B-CBB8-774E-BB6A-1A430AEC0F8A}">
      <dgm:prSet/>
      <dgm:spPr/>
      <dgm:t>
        <a:bodyPr/>
        <a:lstStyle/>
        <a:p>
          <a:endParaRPr lang="en-US"/>
        </a:p>
      </dgm:t>
    </dgm:pt>
    <dgm:pt modelId="{6A5B96C7-DD71-7A4A-9D64-F6C1048A5058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A2B1C139-EE76-CB48-B19A-B0B65B3D6BE5}" type="parTrans" cxnId="{621A7359-660A-9646-8E4A-A770FCCD47FF}">
      <dgm:prSet/>
      <dgm:spPr/>
      <dgm:t>
        <a:bodyPr/>
        <a:lstStyle/>
        <a:p>
          <a:endParaRPr lang="en-US"/>
        </a:p>
      </dgm:t>
    </dgm:pt>
    <dgm:pt modelId="{82C2A0A6-ACC7-FC4E-BF6A-EDEDC6B5C358}" type="sibTrans" cxnId="{621A7359-660A-9646-8E4A-A770FCCD47FF}">
      <dgm:prSet/>
      <dgm:spPr/>
      <dgm:t>
        <a:bodyPr/>
        <a:lstStyle/>
        <a:p>
          <a:endParaRPr lang="en-US"/>
        </a:p>
      </dgm:t>
    </dgm:pt>
    <dgm:pt modelId="{E8D9368C-F2A7-724D-8BA4-A6AA783651DB}" type="pres">
      <dgm:prSet presAssocID="{4B6B1C49-0A17-8747-AEB4-EBFBD7EF4114}" presName="Name0" presStyleCnt="0">
        <dgm:presLayoutVars>
          <dgm:dir/>
          <dgm:resizeHandles val="exact"/>
        </dgm:presLayoutVars>
      </dgm:prSet>
      <dgm:spPr/>
    </dgm:pt>
    <dgm:pt modelId="{A5597240-F458-5243-AF7F-2F33722C8258}" type="pres">
      <dgm:prSet presAssocID="{A1A820F8-1C91-294B-AAA9-4CB9306BFF3D}" presName="parTxOnly" presStyleLbl="node1" presStyleIdx="0" presStyleCnt="5">
        <dgm:presLayoutVars>
          <dgm:bulletEnabled val="1"/>
        </dgm:presLayoutVars>
      </dgm:prSet>
      <dgm:spPr/>
    </dgm:pt>
    <dgm:pt modelId="{15B98AE2-F600-EB4A-8F8C-166615BEA5A1}" type="pres">
      <dgm:prSet presAssocID="{0AC2FB78-E313-A84E-BD79-4462E8BE0D90}" presName="parSpace" presStyleCnt="0"/>
      <dgm:spPr/>
    </dgm:pt>
    <dgm:pt modelId="{10B2B98B-8EF6-244E-9785-8C5DABD4061E}" type="pres">
      <dgm:prSet presAssocID="{F2CA3740-8DD8-6C40-A0C4-1877A0DE51DF}" presName="parTxOnly" presStyleLbl="node1" presStyleIdx="1" presStyleCnt="5">
        <dgm:presLayoutVars>
          <dgm:bulletEnabled val="1"/>
        </dgm:presLayoutVars>
      </dgm:prSet>
      <dgm:spPr/>
    </dgm:pt>
    <dgm:pt modelId="{18709562-5F34-C240-850B-C75A839CF3FE}" type="pres">
      <dgm:prSet presAssocID="{6E2BDCC3-FB58-5848-985C-698608C51497}" presName="parSpace" presStyleCnt="0"/>
      <dgm:spPr/>
    </dgm:pt>
    <dgm:pt modelId="{D4B1F0D0-4043-BE41-84ED-F0494C599536}" type="pres">
      <dgm:prSet presAssocID="{C94D624A-D662-6F40-9385-9AC3826368F1}" presName="parTxOnly" presStyleLbl="node1" presStyleIdx="2" presStyleCnt="5">
        <dgm:presLayoutVars>
          <dgm:bulletEnabled val="1"/>
        </dgm:presLayoutVars>
      </dgm:prSet>
      <dgm:spPr/>
    </dgm:pt>
    <dgm:pt modelId="{DCA669AD-7A22-8048-8E53-50411FAECF27}" type="pres">
      <dgm:prSet presAssocID="{AC78E02D-E18A-4B45-A91E-DAD28C070975}" presName="parSpace" presStyleCnt="0"/>
      <dgm:spPr/>
    </dgm:pt>
    <dgm:pt modelId="{474D0B08-CC71-3044-8D66-7072CBD6FCA9}" type="pres">
      <dgm:prSet presAssocID="{31DE922F-71C1-C14F-940D-E26E9263A830}" presName="parTxOnly" presStyleLbl="node1" presStyleIdx="3" presStyleCnt="5">
        <dgm:presLayoutVars>
          <dgm:bulletEnabled val="1"/>
        </dgm:presLayoutVars>
      </dgm:prSet>
      <dgm:spPr/>
    </dgm:pt>
    <dgm:pt modelId="{F9968E94-82A3-9146-BB4C-C412008BAE33}" type="pres">
      <dgm:prSet presAssocID="{B610ED1D-4B0A-D047-ABBF-E2A76E5AC2A4}" presName="parSpace" presStyleCnt="0"/>
      <dgm:spPr/>
    </dgm:pt>
    <dgm:pt modelId="{31AC7047-F588-4547-9351-9443B996B50A}" type="pres">
      <dgm:prSet presAssocID="{6A5B96C7-DD71-7A4A-9D64-F6C1048A505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2FA6D50B-CBB8-774E-BB6A-1A430AEC0F8A}" srcId="{4B6B1C49-0A17-8747-AEB4-EBFBD7EF4114}" destId="{31DE922F-71C1-C14F-940D-E26E9263A830}" srcOrd="3" destOrd="0" parTransId="{E4606D33-BA34-8F49-8C9E-1414B559DDC7}" sibTransId="{B610ED1D-4B0A-D047-ABBF-E2A76E5AC2A4}"/>
    <dgm:cxn modelId="{0FB9A015-2F8E-B64F-B980-236B9CCAEA68}" type="presOf" srcId="{F2CA3740-8DD8-6C40-A0C4-1877A0DE51DF}" destId="{10B2B98B-8EF6-244E-9785-8C5DABD4061E}" srcOrd="0" destOrd="0" presId="urn:microsoft.com/office/officeart/2005/8/layout/hChevron3"/>
    <dgm:cxn modelId="{BCAD223C-9A7D-A94A-9A9C-403F0E7AFE0D}" type="presOf" srcId="{6A5B96C7-DD71-7A4A-9D64-F6C1048A5058}" destId="{31AC7047-F588-4547-9351-9443B996B50A}" srcOrd="0" destOrd="0" presId="urn:microsoft.com/office/officeart/2005/8/layout/hChevron3"/>
    <dgm:cxn modelId="{21E1EC4D-CC37-D741-9E05-C4C099602DFE}" srcId="{4B6B1C49-0A17-8747-AEB4-EBFBD7EF4114}" destId="{C94D624A-D662-6F40-9385-9AC3826368F1}" srcOrd="2" destOrd="0" parTransId="{22CEC00B-495A-B04E-A00D-0CEDA4DEBBAA}" sibTransId="{AC78E02D-E18A-4B45-A91E-DAD28C070975}"/>
    <dgm:cxn modelId="{621A7359-660A-9646-8E4A-A770FCCD47FF}" srcId="{4B6B1C49-0A17-8747-AEB4-EBFBD7EF4114}" destId="{6A5B96C7-DD71-7A4A-9D64-F6C1048A5058}" srcOrd="4" destOrd="0" parTransId="{A2B1C139-EE76-CB48-B19A-B0B65B3D6BE5}" sibTransId="{82C2A0A6-ACC7-FC4E-BF6A-EDEDC6B5C358}"/>
    <dgm:cxn modelId="{A177E959-8172-FB4B-BD5B-14AF9E432A40}" type="presOf" srcId="{31DE922F-71C1-C14F-940D-E26E9263A830}" destId="{474D0B08-CC71-3044-8D66-7072CBD6FCA9}" srcOrd="0" destOrd="0" presId="urn:microsoft.com/office/officeart/2005/8/layout/hChevron3"/>
    <dgm:cxn modelId="{69B18C63-5BEC-9943-8420-17109D78DD5E}" srcId="{4B6B1C49-0A17-8747-AEB4-EBFBD7EF4114}" destId="{F2CA3740-8DD8-6C40-A0C4-1877A0DE51DF}" srcOrd="1" destOrd="0" parTransId="{CE259620-125E-1042-ACE3-9D9F27B5A16B}" sibTransId="{6E2BDCC3-FB58-5848-985C-698608C51497}"/>
    <dgm:cxn modelId="{99B40C81-3FA5-9C48-A177-E2515A46E094}" type="presOf" srcId="{A1A820F8-1C91-294B-AAA9-4CB9306BFF3D}" destId="{A5597240-F458-5243-AF7F-2F33722C8258}" srcOrd="0" destOrd="0" presId="urn:microsoft.com/office/officeart/2005/8/layout/hChevron3"/>
    <dgm:cxn modelId="{F575ADB2-9F27-6243-B3B0-FA7E823DBD7A}" type="presOf" srcId="{C94D624A-D662-6F40-9385-9AC3826368F1}" destId="{D4B1F0D0-4043-BE41-84ED-F0494C599536}" srcOrd="0" destOrd="0" presId="urn:microsoft.com/office/officeart/2005/8/layout/hChevron3"/>
    <dgm:cxn modelId="{78F7C3D5-8D94-C644-94B3-D866858DB265}" srcId="{4B6B1C49-0A17-8747-AEB4-EBFBD7EF4114}" destId="{A1A820F8-1C91-294B-AAA9-4CB9306BFF3D}" srcOrd="0" destOrd="0" parTransId="{58ECCB37-E41E-4540-897D-1F44F8F7086D}" sibTransId="{0AC2FB78-E313-A84E-BD79-4462E8BE0D90}"/>
    <dgm:cxn modelId="{E57D59FA-9BEC-DB4C-BE7B-753513AF35FB}" type="presOf" srcId="{4B6B1C49-0A17-8747-AEB4-EBFBD7EF4114}" destId="{E8D9368C-F2A7-724D-8BA4-A6AA783651DB}" srcOrd="0" destOrd="0" presId="urn:microsoft.com/office/officeart/2005/8/layout/hChevron3"/>
    <dgm:cxn modelId="{83985C8E-E53A-454F-8AB7-F1E5F1D41D02}" type="presParOf" srcId="{E8D9368C-F2A7-724D-8BA4-A6AA783651DB}" destId="{A5597240-F458-5243-AF7F-2F33722C8258}" srcOrd="0" destOrd="0" presId="urn:microsoft.com/office/officeart/2005/8/layout/hChevron3"/>
    <dgm:cxn modelId="{C190272C-7033-D541-BCAA-620CCFB6ACA9}" type="presParOf" srcId="{E8D9368C-F2A7-724D-8BA4-A6AA783651DB}" destId="{15B98AE2-F600-EB4A-8F8C-166615BEA5A1}" srcOrd="1" destOrd="0" presId="urn:microsoft.com/office/officeart/2005/8/layout/hChevron3"/>
    <dgm:cxn modelId="{F41D6CFB-1D46-D542-8D15-CA8DE5C8C44D}" type="presParOf" srcId="{E8D9368C-F2A7-724D-8BA4-A6AA783651DB}" destId="{10B2B98B-8EF6-244E-9785-8C5DABD4061E}" srcOrd="2" destOrd="0" presId="urn:microsoft.com/office/officeart/2005/8/layout/hChevron3"/>
    <dgm:cxn modelId="{3B0D9FEC-35AF-ED47-B9A2-B192C0C8446A}" type="presParOf" srcId="{E8D9368C-F2A7-724D-8BA4-A6AA783651DB}" destId="{18709562-5F34-C240-850B-C75A839CF3FE}" srcOrd="3" destOrd="0" presId="urn:microsoft.com/office/officeart/2005/8/layout/hChevron3"/>
    <dgm:cxn modelId="{58FCB931-4587-2D4A-9C54-947C8E570401}" type="presParOf" srcId="{E8D9368C-F2A7-724D-8BA4-A6AA783651DB}" destId="{D4B1F0D0-4043-BE41-84ED-F0494C599536}" srcOrd="4" destOrd="0" presId="urn:microsoft.com/office/officeart/2005/8/layout/hChevron3"/>
    <dgm:cxn modelId="{8F1E8554-A80C-2444-854A-25AE6252AF5A}" type="presParOf" srcId="{E8D9368C-F2A7-724D-8BA4-A6AA783651DB}" destId="{DCA669AD-7A22-8048-8E53-50411FAECF27}" srcOrd="5" destOrd="0" presId="urn:microsoft.com/office/officeart/2005/8/layout/hChevron3"/>
    <dgm:cxn modelId="{8D025678-2A9D-8C4E-A405-72814F70E176}" type="presParOf" srcId="{E8D9368C-F2A7-724D-8BA4-A6AA783651DB}" destId="{474D0B08-CC71-3044-8D66-7072CBD6FCA9}" srcOrd="6" destOrd="0" presId="urn:microsoft.com/office/officeart/2005/8/layout/hChevron3"/>
    <dgm:cxn modelId="{8888317E-8282-D948-896F-E469F789CC53}" type="presParOf" srcId="{E8D9368C-F2A7-724D-8BA4-A6AA783651DB}" destId="{F9968E94-82A3-9146-BB4C-C412008BAE33}" srcOrd="7" destOrd="0" presId="urn:microsoft.com/office/officeart/2005/8/layout/hChevron3"/>
    <dgm:cxn modelId="{964A3FC1-F376-AA4E-A1D6-B2541B22FC65}" type="presParOf" srcId="{E8D9368C-F2A7-724D-8BA4-A6AA783651DB}" destId="{31AC7047-F588-4547-9351-9443B996B50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07D94-7E4C-D94B-BDCF-CC4EDF08496D}">
      <dsp:nvSpPr>
        <dsp:cNvPr id="0" name=""/>
        <dsp:cNvSpPr/>
      </dsp:nvSpPr>
      <dsp:spPr>
        <a:xfrm>
          <a:off x="132857" y="2313997"/>
          <a:ext cx="1960197" cy="645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1. </a:t>
          </a:r>
          <a:r>
            <a:rPr lang="en-US" sz="1500" kern="1200" dirty="0" err="1"/>
            <a:t>www.morganwhite.com</a:t>
          </a:r>
          <a:endParaRPr lang="en-US" sz="1500" kern="1200" dirty="0"/>
        </a:p>
      </dsp:txBody>
      <dsp:txXfrm>
        <a:off x="132857" y="2313997"/>
        <a:ext cx="1960197" cy="645974"/>
      </dsp:txXfrm>
    </dsp:sp>
    <dsp:sp modelId="{1C9E8E8E-F6ED-5C48-B3C5-F24728591D86}">
      <dsp:nvSpPr>
        <dsp:cNvPr id="0" name=""/>
        <dsp:cNvSpPr/>
      </dsp:nvSpPr>
      <dsp:spPr>
        <a:xfrm>
          <a:off x="130630" y="2117532"/>
          <a:ext cx="155924" cy="155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BA44A-4173-4945-AF3E-EDBCCD12299A}">
      <dsp:nvSpPr>
        <dsp:cNvPr id="0" name=""/>
        <dsp:cNvSpPr/>
      </dsp:nvSpPr>
      <dsp:spPr>
        <a:xfrm>
          <a:off x="239777" y="1899237"/>
          <a:ext cx="155924" cy="155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F3FEC-8433-7C48-92DC-9F8C3516CC31}">
      <dsp:nvSpPr>
        <dsp:cNvPr id="0" name=""/>
        <dsp:cNvSpPr/>
      </dsp:nvSpPr>
      <dsp:spPr>
        <a:xfrm>
          <a:off x="501731" y="1942896"/>
          <a:ext cx="245024" cy="245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687F4-3910-0648-BA69-799134DAE299}">
      <dsp:nvSpPr>
        <dsp:cNvPr id="0" name=""/>
        <dsp:cNvSpPr/>
      </dsp:nvSpPr>
      <dsp:spPr>
        <a:xfrm>
          <a:off x="720025" y="1702772"/>
          <a:ext cx="155924" cy="155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4981D-35E7-7F40-B0B1-3F750D865FFB}">
      <dsp:nvSpPr>
        <dsp:cNvPr id="0" name=""/>
        <dsp:cNvSpPr/>
      </dsp:nvSpPr>
      <dsp:spPr>
        <a:xfrm>
          <a:off x="1003808" y="1615454"/>
          <a:ext cx="155924" cy="155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BF992-E4F0-C04F-8FC1-C9D91ABE4CDA}">
      <dsp:nvSpPr>
        <dsp:cNvPr id="0" name=""/>
        <dsp:cNvSpPr/>
      </dsp:nvSpPr>
      <dsp:spPr>
        <a:xfrm>
          <a:off x="1353080" y="1768261"/>
          <a:ext cx="155924" cy="155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E1FF2-5202-C44A-925E-91C8D7FEB499}">
      <dsp:nvSpPr>
        <dsp:cNvPr id="0" name=""/>
        <dsp:cNvSpPr/>
      </dsp:nvSpPr>
      <dsp:spPr>
        <a:xfrm>
          <a:off x="1571375" y="1877408"/>
          <a:ext cx="245024" cy="245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071C0-A3EF-0844-8C09-05E0B6622720}">
      <dsp:nvSpPr>
        <dsp:cNvPr id="0" name=""/>
        <dsp:cNvSpPr/>
      </dsp:nvSpPr>
      <dsp:spPr>
        <a:xfrm>
          <a:off x="1876987" y="2117532"/>
          <a:ext cx="155924" cy="155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D949A-116A-2941-8BA6-6873F039C0A6}">
      <dsp:nvSpPr>
        <dsp:cNvPr id="0" name=""/>
        <dsp:cNvSpPr/>
      </dsp:nvSpPr>
      <dsp:spPr>
        <a:xfrm>
          <a:off x="2007964" y="2357656"/>
          <a:ext cx="155924" cy="155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2BBA1-1764-CC47-B43B-D6033D35C50F}">
      <dsp:nvSpPr>
        <dsp:cNvPr id="0" name=""/>
        <dsp:cNvSpPr/>
      </dsp:nvSpPr>
      <dsp:spPr>
        <a:xfrm>
          <a:off x="872832" y="1899237"/>
          <a:ext cx="400949" cy="400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1B95E-D593-DB49-8E83-9082DF3723D7}">
      <dsp:nvSpPr>
        <dsp:cNvPr id="0" name=""/>
        <dsp:cNvSpPr/>
      </dsp:nvSpPr>
      <dsp:spPr>
        <a:xfrm>
          <a:off x="21482" y="2728757"/>
          <a:ext cx="155924" cy="155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EB7FE-C302-9940-9EB1-0B87AF21FF77}">
      <dsp:nvSpPr>
        <dsp:cNvPr id="0" name=""/>
        <dsp:cNvSpPr/>
      </dsp:nvSpPr>
      <dsp:spPr>
        <a:xfrm>
          <a:off x="152459" y="2925223"/>
          <a:ext cx="245024" cy="245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DCA5F-5536-674E-87BB-A1A0473BEE01}">
      <dsp:nvSpPr>
        <dsp:cNvPr id="0" name=""/>
        <dsp:cNvSpPr/>
      </dsp:nvSpPr>
      <dsp:spPr>
        <a:xfrm>
          <a:off x="479901" y="3099858"/>
          <a:ext cx="356399" cy="356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1EA8B-2635-BF4E-9CA7-E706BB9FDDB4}">
      <dsp:nvSpPr>
        <dsp:cNvPr id="0" name=""/>
        <dsp:cNvSpPr/>
      </dsp:nvSpPr>
      <dsp:spPr>
        <a:xfrm>
          <a:off x="938320" y="3383641"/>
          <a:ext cx="155924" cy="155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2856E-B621-5242-B032-707B39C98412}">
      <dsp:nvSpPr>
        <dsp:cNvPr id="0" name=""/>
        <dsp:cNvSpPr/>
      </dsp:nvSpPr>
      <dsp:spPr>
        <a:xfrm>
          <a:off x="1025638" y="3099858"/>
          <a:ext cx="245024" cy="245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E3272-BE24-D04A-BF53-B6577348ABA4}">
      <dsp:nvSpPr>
        <dsp:cNvPr id="0" name=""/>
        <dsp:cNvSpPr/>
      </dsp:nvSpPr>
      <dsp:spPr>
        <a:xfrm>
          <a:off x="1243933" y="3405471"/>
          <a:ext cx="155924" cy="155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13BDB-7EFD-9A4A-ABE9-72D8EC3680D7}">
      <dsp:nvSpPr>
        <dsp:cNvPr id="0" name=""/>
        <dsp:cNvSpPr/>
      </dsp:nvSpPr>
      <dsp:spPr>
        <a:xfrm>
          <a:off x="1440398" y="3056199"/>
          <a:ext cx="356399" cy="356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80C21-66F1-6947-B322-70E803D82141}">
      <dsp:nvSpPr>
        <dsp:cNvPr id="0" name=""/>
        <dsp:cNvSpPr/>
      </dsp:nvSpPr>
      <dsp:spPr>
        <a:xfrm>
          <a:off x="1920646" y="2968881"/>
          <a:ext cx="245024" cy="245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D0225-5F6F-4048-90CA-649B56F84122}">
      <dsp:nvSpPr>
        <dsp:cNvPr id="0" name=""/>
        <dsp:cNvSpPr/>
      </dsp:nvSpPr>
      <dsp:spPr>
        <a:xfrm>
          <a:off x="2165671" y="1942533"/>
          <a:ext cx="719602" cy="137379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76314-8B5F-BA43-9AC3-964FF70AFDC1}">
      <dsp:nvSpPr>
        <dsp:cNvPr id="0" name=""/>
        <dsp:cNvSpPr/>
      </dsp:nvSpPr>
      <dsp:spPr>
        <a:xfrm>
          <a:off x="2885273" y="1943201"/>
          <a:ext cx="1962552" cy="1373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2. Portal Logins – Broker Portal</a:t>
          </a:r>
        </a:p>
      </dsp:txBody>
      <dsp:txXfrm>
        <a:off x="2885273" y="1943201"/>
        <a:ext cx="1962552" cy="1373786"/>
      </dsp:txXfrm>
    </dsp:sp>
    <dsp:sp modelId="{201F94C5-962D-0E46-9434-5E7D40AD2952}">
      <dsp:nvSpPr>
        <dsp:cNvPr id="0" name=""/>
        <dsp:cNvSpPr/>
      </dsp:nvSpPr>
      <dsp:spPr>
        <a:xfrm>
          <a:off x="4847826" y="1942533"/>
          <a:ext cx="719602" cy="137379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438A2-C9E1-204E-BD81-3E8293889368}">
      <dsp:nvSpPr>
        <dsp:cNvPr id="0" name=""/>
        <dsp:cNvSpPr/>
      </dsp:nvSpPr>
      <dsp:spPr>
        <a:xfrm>
          <a:off x="5567428" y="1943201"/>
          <a:ext cx="1962552" cy="1373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3. Individual Sales Platform(s) Customizations</a:t>
          </a:r>
        </a:p>
      </dsp:txBody>
      <dsp:txXfrm>
        <a:off x="5567428" y="1943201"/>
        <a:ext cx="1962552" cy="1373786"/>
      </dsp:txXfrm>
    </dsp:sp>
    <dsp:sp modelId="{B8746244-E03C-1C40-B6A7-0CB22CFA5352}">
      <dsp:nvSpPr>
        <dsp:cNvPr id="0" name=""/>
        <dsp:cNvSpPr/>
      </dsp:nvSpPr>
      <dsp:spPr>
        <a:xfrm>
          <a:off x="7529980" y="1942533"/>
          <a:ext cx="719602" cy="137379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54146-4AF7-DE44-8E74-EC2596932A22}">
      <dsp:nvSpPr>
        <dsp:cNvPr id="0" name=""/>
        <dsp:cNvSpPr/>
      </dsp:nvSpPr>
      <dsp:spPr>
        <a:xfrm>
          <a:off x="8328085" y="1829000"/>
          <a:ext cx="1668169" cy="1668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4. Click on the eye logo </a:t>
          </a:r>
        </a:p>
      </dsp:txBody>
      <dsp:txXfrm>
        <a:off x="8572383" y="2073298"/>
        <a:ext cx="1179573" cy="1179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97240-F458-5243-AF7F-2F33722C8258}">
      <dsp:nvSpPr>
        <dsp:cNvPr id="0" name=""/>
        <dsp:cNvSpPr/>
      </dsp:nvSpPr>
      <dsp:spPr>
        <a:xfrm>
          <a:off x="1266" y="3328087"/>
          <a:ext cx="2469093" cy="98763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34" tIns="136017" rIns="68009" bIns="136017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S</a:t>
          </a:r>
        </a:p>
      </dsp:txBody>
      <dsp:txXfrm>
        <a:off x="1266" y="3328087"/>
        <a:ext cx="2222184" cy="987637"/>
      </dsp:txXfrm>
    </dsp:sp>
    <dsp:sp modelId="{10B2B98B-8EF6-244E-9785-8C5DABD4061E}">
      <dsp:nvSpPr>
        <dsp:cNvPr id="0" name=""/>
        <dsp:cNvSpPr/>
      </dsp:nvSpPr>
      <dsp:spPr>
        <a:xfrm>
          <a:off x="1976540" y="3328087"/>
          <a:ext cx="2469093" cy="98763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26" tIns="136017" rIns="68009" bIns="136017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M</a:t>
          </a:r>
        </a:p>
      </dsp:txBody>
      <dsp:txXfrm>
        <a:off x="2470359" y="3328087"/>
        <a:ext cx="1481456" cy="987637"/>
      </dsp:txXfrm>
    </dsp:sp>
    <dsp:sp modelId="{D4B1F0D0-4043-BE41-84ED-F0494C599536}">
      <dsp:nvSpPr>
        <dsp:cNvPr id="0" name=""/>
        <dsp:cNvSpPr/>
      </dsp:nvSpPr>
      <dsp:spPr>
        <a:xfrm>
          <a:off x="3951815" y="3328087"/>
          <a:ext cx="2469093" cy="98763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26" tIns="136017" rIns="68009" bIns="136017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A</a:t>
          </a:r>
        </a:p>
      </dsp:txBody>
      <dsp:txXfrm>
        <a:off x="4445634" y="3328087"/>
        <a:ext cx="1481456" cy="987637"/>
      </dsp:txXfrm>
    </dsp:sp>
    <dsp:sp modelId="{474D0B08-CC71-3044-8D66-7072CBD6FCA9}">
      <dsp:nvSpPr>
        <dsp:cNvPr id="0" name=""/>
        <dsp:cNvSpPr/>
      </dsp:nvSpPr>
      <dsp:spPr>
        <a:xfrm>
          <a:off x="5927090" y="3328087"/>
          <a:ext cx="2469093" cy="98763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26" tIns="136017" rIns="68009" bIns="136017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R</a:t>
          </a:r>
        </a:p>
      </dsp:txBody>
      <dsp:txXfrm>
        <a:off x="6420909" y="3328087"/>
        <a:ext cx="1481456" cy="987637"/>
      </dsp:txXfrm>
    </dsp:sp>
    <dsp:sp modelId="{31AC7047-F588-4547-9351-9443B996B50A}">
      <dsp:nvSpPr>
        <dsp:cNvPr id="0" name=""/>
        <dsp:cNvSpPr/>
      </dsp:nvSpPr>
      <dsp:spPr>
        <a:xfrm>
          <a:off x="7902365" y="3328087"/>
          <a:ext cx="2469093" cy="98763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26" tIns="136017" rIns="68009" bIns="136017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T</a:t>
          </a:r>
        </a:p>
      </dsp:txBody>
      <dsp:txXfrm>
        <a:off x="8396184" y="3328087"/>
        <a:ext cx="1481456" cy="987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0EE32-BD03-4666-8783-826F650171A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DA42D-91CD-47B3-94BC-55BFD4BFD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9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Who</a:t>
            </a:r>
            <a:r>
              <a:rPr lang="en-US" baseline="0" dirty="0"/>
              <a:t> are FCL and </a:t>
            </a:r>
            <a:r>
              <a:rPr lang="en-US" baseline="0" dirty="0" err="1"/>
              <a:t>USAble</a:t>
            </a:r>
            <a:r>
              <a:rPr lang="en-US" baseline="0" dirty="0"/>
              <a:t> Life?  We are an ancillary insurer provider wholly-owned by six Blue Cross Blue Shield Plans that sells through sixteen BCBS plans across the country.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2ABC1-3F45-4D88-9269-A7EA3A5ED4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5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E75F-124F-9D41-822A-BE3903903F6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54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E75F-124F-9D41-822A-BE3903903F6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22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E75F-124F-9D41-822A-BE3903903F6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52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E75F-124F-9D41-822A-BE3903903F6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71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#:  103000918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E75F-124F-9D41-822A-BE3903903F6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2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SLIDE GUIDE</a:t>
            </a:r>
          </a:p>
          <a:p>
            <a:pPr marL="171441" indent="-171441">
              <a:buFontTx/>
              <a:buChar char="-"/>
            </a:pPr>
            <a:r>
              <a:rPr lang="en-US" dirty="0"/>
              <a:t>BACKGROUND IMAGE:</a:t>
            </a:r>
            <a:r>
              <a:rPr lang="en-US" baseline="0" dirty="0"/>
              <a:t> This imagery should be changed/replaced by the assigned Graphic Designer </a:t>
            </a:r>
            <a:r>
              <a:rPr lang="en-US" dirty="0"/>
              <a:t>[via the Master</a:t>
            </a:r>
            <a:r>
              <a:rPr lang="en-US" baseline="0" dirty="0"/>
              <a:t> Slide] and reflect the course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E75F-124F-9D41-822A-BE3903903F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3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baseline="0" dirty="0"/>
              <a:t>TIPS</a:t>
            </a:r>
          </a:p>
          <a:p>
            <a:r>
              <a:rPr lang="en-US" b="0" u="none" baseline="0" dirty="0"/>
              <a:t>- THIS LAYOUT IS A BLANK CANVAS – BE CREATIVE or FILL WITH LENGTHY CONTENT</a:t>
            </a:r>
            <a:br>
              <a:rPr lang="en-US" b="0" u="none" baseline="0" dirty="0"/>
            </a:br>
            <a:r>
              <a:rPr lang="en-US" b="0" u="none" baseline="0" dirty="0"/>
              <a:t>- </a:t>
            </a:r>
            <a:r>
              <a:rPr lang="en-US" baseline="0" dirty="0"/>
              <a:t>Text Fields can be adjusted to fit your content. </a:t>
            </a:r>
          </a:p>
          <a:p>
            <a:pPr marL="171441" indent="-171441">
              <a:buFontTx/>
              <a:buChar char="-"/>
            </a:pPr>
            <a:r>
              <a:rPr lang="en-US" dirty="0"/>
              <a:t>IF YOUR ARE STUCK</a:t>
            </a:r>
            <a:r>
              <a:rPr lang="en-US" baseline="0" dirty="0"/>
              <a:t> </a:t>
            </a:r>
            <a:r>
              <a:rPr lang="en-US" baseline="0" dirty="0">
                <a:sym typeface="Wingdings"/>
              </a:rPr>
              <a:t> </a:t>
            </a:r>
            <a:r>
              <a:rPr lang="en-US" dirty="0"/>
              <a:t>Collaborate</a:t>
            </a:r>
            <a:r>
              <a:rPr lang="en-US" baseline="0" dirty="0"/>
              <a:t> with your assigned Graphic Designer to fill the space </a:t>
            </a:r>
            <a:r>
              <a:rPr lang="en-US" baseline="0" dirty="0">
                <a:sym typeface="Wingdings"/>
              </a:rPr>
              <a:t> they are there to help</a:t>
            </a:r>
          </a:p>
          <a:p>
            <a:pPr marL="171441" indent="-171441">
              <a:buFontTx/>
              <a:buChar char="-"/>
            </a:pPr>
            <a:r>
              <a:rPr lang="en-US" b="0" baseline="0" dirty="0">
                <a:sym typeface="Wingdings"/>
              </a:rPr>
              <a:t>Consider spacing of text to balance white space</a:t>
            </a:r>
          </a:p>
          <a:p>
            <a:pPr marL="171441" indent="-171441">
              <a:buFontTx/>
              <a:buChar char="-"/>
            </a:pPr>
            <a:r>
              <a:rPr lang="en-US" b="0" baseline="0" dirty="0">
                <a:sym typeface="Wingdings"/>
              </a:rPr>
              <a:t>Use for slides that require a lot of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E75F-124F-9D41-822A-BE3903903F6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1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FC2D-2BC9-4ACB-A5BD-237583BF00B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48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SLIDE GUIDE</a:t>
            </a:r>
          </a:p>
          <a:p>
            <a:pPr marL="171441" indent="-171441">
              <a:buFontTx/>
              <a:buChar char="-"/>
            </a:pPr>
            <a:r>
              <a:rPr lang="en-US" dirty="0"/>
              <a:t>Place imagery by clicking the image icon,</a:t>
            </a:r>
            <a:r>
              <a:rPr lang="en-US" baseline="0" dirty="0"/>
              <a:t> or drag/drop into the image field. </a:t>
            </a:r>
          </a:p>
          <a:p>
            <a:endParaRPr lang="en-US" b="1" u="sng" baseline="0" dirty="0"/>
          </a:p>
          <a:p>
            <a:r>
              <a:rPr lang="en-US" b="1" u="sng" baseline="0" dirty="0"/>
              <a:t>TIPS</a:t>
            </a:r>
          </a:p>
          <a:p>
            <a:pPr marL="171441" indent="-171441">
              <a:buFontTx/>
              <a:buChar char="-"/>
            </a:pPr>
            <a:r>
              <a:rPr lang="en-US" u="none" baseline="0" dirty="0"/>
              <a:t>To manually reposition or resize, select the crop tool after the image is placed.</a:t>
            </a:r>
            <a:br>
              <a:rPr lang="en-US" u="none" baseline="0" dirty="0"/>
            </a:br>
            <a:r>
              <a:rPr lang="en-US" b="0" u="none" baseline="0" dirty="0"/>
              <a:t>+ Right click on the image and change the size via the dimension numbers displayed in the box that pops up.</a:t>
            </a:r>
            <a:br>
              <a:rPr lang="en-US" b="0" u="none" baseline="0" dirty="0"/>
            </a:br>
            <a:r>
              <a:rPr lang="en-US" b="0" u="none" baseline="0" dirty="0"/>
              <a:t>+ If you want to delete portions of the picture, use the crop icon to the right of the dimension numbers in the pop up</a:t>
            </a:r>
            <a:endParaRPr lang="en-US" u="none" baseline="0" dirty="0"/>
          </a:p>
          <a:p>
            <a:pPr marL="171441" indent="-171441" defTabSz="457175">
              <a:buFontTx/>
              <a:buChar char="-"/>
              <a:defRPr/>
            </a:pPr>
            <a:r>
              <a:rPr lang="en-US" baseline="0" dirty="0"/>
              <a:t>Imagery Fields can be adjusted to properly display your screen shot</a:t>
            </a:r>
          </a:p>
          <a:p>
            <a:endParaRPr lang="en-US" u="none" baseline="0" dirty="0"/>
          </a:p>
          <a:p>
            <a:pPr defTabSz="457175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E75F-124F-9D41-822A-BE3903903F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57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7FC2D-2BC9-4ACB-A5BD-237583BF00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638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E75F-124F-9D41-822A-BE3903903F6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86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E75F-124F-9D41-822A-BE3903903F6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3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E75F-124F-9D41-822A-BE3903903F6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2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DB0-FA62-4327-B6DC-651FBDB2BDA6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7AA2-2119-4C54-99D0-8EC1D9221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5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DB0-FA62-4327-B6DC-651FBDB2BDA6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7AA2-2119-4C54-99D0-8EC1D9221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2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DB0-FA62-4327-B6DC-651FBDB2BDA6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7AA2-2119-4C54-99D0-8EC1D9221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Slide_0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ctio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965"/>
          <a:stretch/>
        </p:blipFill>
        <p:spPr>
          <a:xfrm>
            <a:off x="0" y="-11521"/>
            <a:ext cx="12227904" cy="620752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223" y="4245382"/>
            <a:ext cx="12215812" cy="1545263"/>
          </a:xfrm>
          <a:prstGeom prst="rect">
            <a:avLst/>
          </a:prstGeom>
          <a:solidFill>
            <a:srgbClr val="0091CC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29217" y="6480755"/>
            <a:ext cx="11333577" cy="45719"/>
            <a:chOff x="315734" y="6386996"/>
            <a:chExt cx="8500183" cy="45719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315734" y="6394181"/>
              <a:ext cx="8277933" cy="1864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 userDrawn="1"/>
          </p:nvSpPr>
          <p:spPr>
            <a:xfrm>
              <a:off x="7595306" y="6386996"/>
              <a:ext cx="1220611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061021" y="6524654"/>
            <a:ext cx="695737" cy="1776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491BE-BD7D-D44B-9007-0958A85E5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5909" y="4660902"/>
            <a:ext cx="11582400" cy="4130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333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6916" y="5080255"/>
            <a:ext cx="11582400" cy="3092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Short description, mission, message or additional info about the PPT.</a:t>
            </a:r>
          </a:p>
        </p:txBody>
      </p:sp>
    </p:spTree>
    <p:extLst>
      <p:ext uri="{BB962C8B-B14F-4D97-AF65-F5344CB8AC3E}">
        <p14:creationId xmlns:p14="http://schemas.microsoft.com/office/powerpoint/2010/main" val="191708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963107" y="1332636"/>
            <a:ext cx="10265789" cy="4624589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2800"/>
              </a:spcBef>
              <a:buNone/>
              <a:defRPr sz="1867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29219" y="6480757"/>
            <a:ext cx="11333577" cy="45719"/>
            <a:chOff x="315734" y="6386996"/>
            <a:chExt cx="8500183" cy="45719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315734" y="6394181"/>
              <a:ext cx="8277933" cy="1864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 userDrawn="1"/>
          </p:nvSpPr>
          <p:spPr>
            <a:xfrm>
              <a:off x="7595306" y="6386996"/>
              <a:ext cx="1220611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061024" y="6524655"/>
            <a:ext cx="695737" cy="1776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491BE-BD7D-D44B-9007-0958A85E5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05909" y="301691"/>
            <a:ext cx="11582400" cy="413004"/>
          </a:xfrm>
          <a:prstGeom prst="rect">
            <a:avLst/>
          </a:prstGeom>
        </p:spPr>
        <p:txBody>
          <a:bodyPr tIns="91440" bIns="91440" anchor="ctr">
            <a:noAutofit/>
          </a:bodyPr>
          <a:lstStyle>
            <a:lvl1pPr algn="ctr">
              <a:defRPr sz="3333" b="1" cap="all" baseline="0">
                <a:solidFill>
                  <a:srgbClr val="0091CC"/>
                </a:solidFill>
              </a:defRPr>
            </a:lvl1pPr>
          </a:lstStyle>
          <a:p>
            <a:r>
              <a:rPr lang="en-US" dirty="0"/>
              <a:t>CONTENT SLIDE: FULL PAGE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6916" y="783388"/>
            <a:ext cx="11582400" cy="3092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i="0" kern="800" cap="all" spc="147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DESCRIPTION, MISSION, MESSAGE OR ADDITIONAL INFO ABOUT THE PPT.</a:t>
            </a:r>
          </a:p>
        </p:txBody>
      </p:sp>
    </p:spTree>
    <p:extLst>
      <p:ext uri="{BB962C8B-B14F-4D97-AF65-F5344CB8AC3E}">
        <p14:creationId xmlns:p14="http://schemas.microsoft.com/office/powerpoint/2010/main" val="388773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0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429219" y="6480757"/>
            <a:ext cx="11333577" cy="45719"/>
            <a:chOff x="315734" y="6386996"/>
            <a:chExt cx="8500183" cy="45719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315734" y="6394181"/>
              <a:ext cx="8277933" cy="1864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 userDrawn="1"/>
          </p:nvSpPr>
          <p:spPr>
            <a:xfrm>
              <a:off x="7595306" y="6386996"/>
              <a:ext cx="1220611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061024" y="6524655"/>
            <a:ext cx="695737" cy="1776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491BE-BD7D-D44B-9007-0958A85E5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05909" y="228603"/>
            <a:ext cx="11582400" cy="4130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333" b="1" baseline="0">
                <a:solidFill>
                  <a:srgbClr val="0091CC"/>
                </a:soli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6916" y="649397"/>
            <a:ext cx="11582400" cy="3092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Short description, mission, message or additional info about the PPT.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478717" y="1468804"/>
            <a:ext cx="7331543" cy="44065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spcAft>
                <a:spcPts val="2400"/>
              </a:spcAft>
              <a:buNone/>
              <a:defRPr sz="2133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8552041" y="1468439"/>
            <a:ext cx="3337275" cy="4406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 baseline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67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[Graphic, Chart, Image, Screenshot, Content] here </a:t>
            </a:r>
            <a:r>
              <a:rPr lang="is-IS" dirty="0"/>
              <a:t>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2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429219" y="6480757"/>
            <a:ext cx="11333577" cy="45719"/>
            <a:chOff x="315734" y="6386996"/>
            <a:chExt cx="8500183" cy="45719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315734" y="6394181"/>
              <a:ext cx="8277933" cy="1864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 userDrawn="1"/>
          </p:nvSpPr>
          <p:spPr>
            <a:xfrm>
              <a:off x="7595306" y="6386996"/>
              <a:ext cx="1220611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061024" y="6524655"/>
            <a:ext cx="695737" cy="1776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491BE-BD7D-D44B-9007-0958A85E5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50940"/>
            <a:ext cx="12192000" cy="50387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aseline="0"/>
            </a:lvl1pPr>
          </a:lstStyle>
          <a:p>
            <a:r>
              <a:rPr lang="en-US" dirty="0"/>
              <a:t>Image should span the width of slide. Image dimensions: height 5.1”, width 10” .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5909" y="228603"/>
            <a:ext cx="11582400" cy="4130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333" b="1" baseline="0">
                <a:solidFill>
                  <a:srgbClr val="0091CC"/>
                </a:solidFill>
              </a:defRPr>
            </a:lvl1pPr>
          </a:lstStyle>
          <a:p>
            <a:r>
              <a:rPr lang="en-US" dirty="0"/>
              <a:t>CONTENT SLIDE: SCREEN SHOT OR FULL IMAGE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6916" y="649397"/>
            <a:ext cx="11582400" cy="3092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Short description, mission, message or additional info about the PPT.</a:t>
            </a:r>
          </a:p>
        </p:txBody>
      </p:sp>
    </p:spTree>
    <p:extLst>
      <p:ext uri="{BB962C8B-B14F-4D97-AF65-F5344CB8AC3E}">
        <p14:creationId xmlns:p14="http://schemas.microsoft.com/office/powerpoint/2010/main" val="1669443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y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eetin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90" b="9210"/>
          <a:stretch/>
        </p:blipFill>
        <p:spPr>
          <a:xfrm flipH="1">
            <a:off x="0" y="3"/>
            <a:ext cx="12215683" cy="619067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821947"/>
            <a:ext cx="6093840" cy="2721600"/>
          </a:xfrm>
          <a:prstGeom prst="rect">
            <a:avLst/>
          </a:prstGeom>
          <a:solidFill>
            <a:srgbClr val="0091CC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 userDrawn="1"/>
        </p:nvSpPr>
        <p:spPr>
          <a:xfrm>
            <a:off x="370133" y="1449633"/>
            <a:ext cx="5322031" cy="140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333" b="1" dirty="0">
                <a:solidFill>
                  <a:schemeClr val="bg1"/>
                </a:solidFill>
              </a:rPr>
              <a:t>ANY</a:t>
            </a:r>
          </a:p>
          <a:p>
            <a:pPr algn="ctr">
              <a:lnSpc>
                <a:spcPct val="80000"/>
              </a:lnSpc>
            </a:pPr>
            <a:r>
              <a:rPr lang="en-US" sz="5333" dirty="0">
                <a:solidFill>
                  <a:schemeClr val="bg1"/>
                </a:solidFill>
              </a:rPr>
              <a:t>QUESTIONS?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29219" y="6480757"/>
            <a:ext cx="11333577" cy="45719"/>
            <a:chOff x="315734" y="6386996"/>
            <a:chExt cx="8500183" cy="45719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315734" y="6394181"/>
              <a:ext cx="8277933" cy="1864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 userDrawn="1"/>
          </p:nvSpPr>
          <p:spPr>
            <a:xfrm>
              <a:off x="7595306" y="6386996"/>
              <a:ext cx="1220611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061024" y="6524655"/>
            <a:ext cx="695737" cy="1776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491BE-BD7D-D44B-9007-0958A85E5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54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description, content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69660"/>
            <a:ext cx="10515600" cy="535805"/>
          </a:xfrm>
        </p:spPr>
        <p:txBody>
          <a:bodyPr/>
          <a:lstStyle>
            <a:lvl1pPr>
              <a:defRPr spc="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964409"/>
            <a:ext cx="10515600" cy="32547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algn="ctr"/>
            <a:r>
              <a:rPr lang="en-US" sz="1400">
                <a:solidFill>
                  <a:schemeClr val="bg2"/>
                </a:solidFill>
                <a:latin typeface="Arial"/>
                <a:ea typeface="Arial"/>
                <a:cs typeface="Arial"/>
              </a:rPr>
              <a:t>Use this short text block to describe the slide content.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46770" y="1497994"/>
            <a:ext cx="9191065" cy="443699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9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description, content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69660"/>
            <a:ext cx="10515600" cy="535805"/>
          </a:xfrm>
        </p:spPr>
        <p:txBody>
          <a:bodyPr/>
          <a:lstStyle>
            <a:lvl1pPr>
              <a:defRPr spc="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964409"/>
            <a:ext cx="10515600" cy="32547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algn="ctr"/>
            <a:r>
              <a:rPr lang="en-US" sz="1400">
                <a:solidFill>
                  <a:schemeClr val="bg2"/>
                </a:solidFill>
                <a:latin typeface="Arial"/>
                <a:ea typeface="Arial"/>
                <a:cs typeface="Arial"/>
              </a:rPr>
              <a:t>Use this short text block to describe the slide content.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46770" y="1497994"/>
            <a:ext cx="9191065" cy="443699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8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940505" y="2343016"/>
            <a:ext cx="2255888" cy="3149885"/>
          </a:xfrm>
        </p:spPr>
        <p:txBody>
          <a:bodyPr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07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DB0-FA62-4327-B6DC-651FBDB2BDA6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7AA2-2119-4C54-99D0-8EC1D9221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29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Fi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51000"/>
            <a:ext cx="12192000" cy="1574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213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edium Image, 3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0" y="1923069"/>
            <a:ext cx="4883085" cy="43131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5703217" y="4006392"/>
            <a:ext cx="1894787" cy="15742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673417" y="4006392"/>
            <a:ext cx="1894787" cy="15742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643621" y="4006392"/>
            <a:ext cx="1894787" cy="15742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648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edium Image, 2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0" y="1595121"/>
            <a:ext cx="6014720" cy="35102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6177280" y="1595125"/>
            <a:ext cx="1971040" cy="16763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6177280" y="3429005"/>
            <a:ext cx="1971040" cy="16763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71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5638800" y="599440"/>
            <a:ext cx="6553200" cy="5750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092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/>
          <p:nvPr userDrawn="1"/>
        </p:nvSpPr>
        <p:spPr>
          <a:xfrm>
            <a:off x="11631257" y="173194"/>
            <a:ext cx="431791" cy="19193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00" b="0" i="0">
              <a:solidFill>
                <a:srgbClr val="FEFEFE"/>
              </a:solidFill>
              <a:latin typeface="Montserrat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7698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644387" y="0"/>
            <a:ext cx="535128" cy="527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59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31851" y="1798479"/>
            <a:ext cx="10521949" cy="3931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204294" y="6465386"/>
            <a:ext cx="617317" cy="21807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149F39-8401-497F-9259-E07F573273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74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AF41C-06BA-43CC-80F3-60AB16BC53A2}" type="datetimeFigureOut">
              <a:rPr lang="en-US" smtClean="0"/>
              <a:t>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39ECB4A-D750-4178-87B7-E2DFF367D8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04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AF41C-06BA-43CC-80F3-60AB16BC53A2}" type="datetimeFigureOut">
              <a:rPr lang="en-US" smtClean="0"/>
              <a:t>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39ECB4A-D750-4178-87B7-E2DFF367D8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03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Layout">
    <p:bg>
      <p:bgPr>
        <a:solidFill>
          <a:srgbClr val="009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273227"/>
            <a:ext cx="12192000" cy="164332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0" y="4029187"/>
            <a:ext cx="12192000" cy="475696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22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DB0-FA62-4327-B6DC-651FBDB2BDA6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7AA2-2119-4C54-99D0-8EC1D9221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11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54312" y="6356351"/>
            <a:ext cx="445045" cy="365125"/>
          </a:xfrm>
          <a:prstGeom prst="rect">
            <a:avLst/>
          </a:prstGeom>
        </p:spPr>
        <p:txBody>
          <a:bodyPr/>
          <a:lstStyle/>
          <a:p>
            <a:fld id="{AA149F39-8401-497F-9259-E07F573273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03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172200" y="1822450"/>
            <a:ext cx="5181600" cy="3931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38200" y="1822450"/>
            <a:ext cx="5181600" cy="3931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254312" y="6356351"/>
            <a:ext cx="445045" cy="365125"/>
          </a:xfrm>
          <a:prstGeom prst="rect">
            <a:avLst/>
          </a:prstGeom>
        </p:spPr>
        <p:txBody>
          <a:bodyPr/>
          <a:lstStyle/>
          <a:p>
            <a:fld id="{AA149F39-8401-497F-9259-E07F573273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81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920420" y="2002971"/>
            <a:ext cx="4590869" cy="3551048"/>
          </a:xfrm>
          <a:prstGeom prst="rect">
            <a:avLst/>
          </a:prstGeom>
          <a:solidFill>
            <a:srgbClr val="009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38200" y="1822450"/>
            <a:ext cx="5466805" cy="3931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54312" y="6356351"/>
            <a:ext cx="445045" cy="365125"/>
          </a:xfrm>
          <a:prstGeom prst="rect">
            <a:avLst/>
          </a:prstGeom>
        </p:spPr>
        <p:txBody>
          <a:bodyPr/>
          <a:lstStyle/>
          <a:p>
            <a:fld id="{AA149F39-8401-497F-9259-E07F573273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51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838200" y="1825625"/>
            <a:ext cx="5181600" cy="3931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172200" y="1824673"/>
            <a:ext cx="5181600" cy="3931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254312" y="6356351"/>
            <a:ext cx="445045" cy="365125"/>
          </a:xfrm>
          <a:prstGeom prst="rect">
            <a:avLst/>
          </a:prstGeom>
        </p:spPr>
        <p:txBody>
          <a:bodyPr/>
          <a:lstStyle/>
          <a:p>
            <a:fld id="{AA149F39-8401-497F-9259-E07F573273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5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DB0-FA62-4327-B6DC-651FBDB2BDA6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7AA2-2119-4C54-99D0-8EC1D9221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3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DB0-FA62-4327-B6DC-651FBDB2BDA6}" type="datetimeFigureOut">
              <a:rPr lang="en-US" smtClean="0"/>
              <a:t>1/16/24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7AA2-2119-4C54-99D0-8EC1D9221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2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DB0-FA62-4327-B6DC-651FBDB2BDA6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7AA2-2119-4C54-99D0-8EC1D9221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DB0-FA62-4327-B6DC-651FBDB2BDA6}" type="datetimeFigureOut">
              <a:rPr lang="en-US" smtClean="0"/>
              <a:t>1/16/24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7AA2-2119-4C54-99D0-8EC1D9221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0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DB0-FA62-4327-B6DC-651FBDB2BDA6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7AA2-2119-4C54-99D0-8EC1D9221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DB0-FA62-4327-B6DC-651FBDB2BDA6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7AA2-2119-4C54-99D0-8EC1D9221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2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EDB0-FA62-4327-B6DC-651FBDB2BDA6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C7AA2-2119-4C54-99D0-8EC1D9221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8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37763" y="1"/>
            <a:ext cx="492181" cy="43386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514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9777"/>
            <a:ext cx="10515600" cy="5037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 txBox="1"/>
          <p:nvPr/>
        </p:nvSpPr>
        <p:spPr>
          <a:xfrm>
            <a:off x="11443700" y="61954"/>
            <a:ext cx="670240" cy="286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000" b="0" i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pPr algn="ctr"/>
              <a:t>‹#›</a:t>
            </a:fld>
            <a:endParaRPr lang="en-US" sz="1000" b="0" i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554" y="6490574"/>
            <a:ext cx="2217396" cy="184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97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kern="1200">
          <a:solidFill>
            <a:srgbClr val="000000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tiff"/><Relationship Id="rId7" Type="http://schemas.openxmlformats.org/officeDocument/2006/relationships/diagramColors" Target="../diagrams/colors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6.png"/><Relationship Id="rId4" Type="http://schemas.openxmlformats.org/officeDocument/2006/relationships/diagramData" Target="../diagrams/data1.xml"/><Relationship Id="rId9" Type="http://schemas.openxmlformats.org/officeDocument/2006/relationships/image" Target="../media/image2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kemper@murrayins.net" TargetMode="External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nkemper@murrayins.net" TargetMode="External"/><Relationship Id="rId3" Type="http://schemas.openxmlformats.org/officeDocument/2006/relationships/hyperlink" Target="mailto:mlivingstone@murrayins.net" TargetMode="External"/><Relationship Id="rId7" Type="http://schemas.openxmlformats.org/officeDocument/2006/relationships/hyperlink" Target="mailto:saldridge@murrayins.net" TargetMode="External"/><Relationship Id="rId2" Type="http://schemas.openxmlformats.org/officeDocument/2006/relationships/hyperlink" Target="mailto:lsavickas@murrayins.net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rcline@murrayins.net" TargetMode="External"/><Relationship Id="rId5" Type="http://schemas.openxmlformats.org/officeDocument/2006/relationships/hyperlink" Target="mailto:tanderson@murrayins.net" TargetMode="External"/><Relationship Id="rId4" Type="http://schemas.openxmlformats.org/officeDocument/2006/relationships/hyperlink" Target="mailto:ajimenez@murrayins.net" TargetMode="External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orlandoquoting@rogersbenefitsfl.com" TargetMode="External"/><Relationship Id="rId2" Type="http://schemas.openxmlformats.org/officeDocument/2006/relationships/hyperlink" Target="mailto:dedicationASC@floridablue.com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png"/><Relationship Id="rId5" Type="http://schemas.openxmlformats.org/officeDocument/2006/relationships/hyperlink" Target="mailto:mwawoe@rogersbenefitsfl.com" TargetMode="External"/><Relationship Id="rId4" Type="http://schemas.openxmlformats.org/officeDocument/2006/relationships/hyperlink" Target="mailto:jrawlins@rogersbenefitsfl.com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 descr="A drawing of a face&#10;&#10;Description automatically generated">
            <a:extLst>
              <a:ext uri="{FF2B5EF4-FFF2-40B4-BE49-F238E27FC236}">
                <a16:creationId xmlns:a16="http://schemas.microsoft.com/office/drawing/2014/main" id="{89CA4D26-6EFC-3C4B-8224-A8C226D63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64" y="693082"/>
            <a:ext cx="2026839" cy="497987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6424D3C4-57CE-8043-944E-61BD39537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69" y="3290747"/>
            <a:ext cx="1246669" cy="144541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F6B32C1-BA91-470A-8C1B-33264F8B2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59570ED-BE4C-49E8-86BC-A81140CFE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D77A24-8BE9-4245-93F6-F8BF8DEE5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109" y="1016289"/>
            <a:ext cx="6270567" cy="2508226"/>
          </a:xfrm>
          <a:prstGeom prst="rect">
            <a:avLst/>
          </a:prstGeom>
        </p:spPr>
      </p:pic>
      <p:pic>
        <p:nvPicPr>
          <p:cNvPr id="23" name="Picture 22" descr="A green sign with white text&#10;&#10;Description automatically generated">
            <a:extLst>
              <a:ext uri="{FF2B5EF4-FFF2-40B4-BE49-F238E27FC236}">
                <a16:creationId xmlns:a16="http://schemas.microsoft.com/office/drawing/2014/main" id="{B00D874F-7032-5542-9F27-8D0DEF167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1" y="5276542"/>
            <a:ext cx="1932019" cy="996435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F5755A-2E5D-F94F-8CC4-7480FAFB3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61" y="3646214"/>
            <a:ext cx="2970372" cy="241342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DE75B66-9A54-7B44-BA81-7E201B7433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29" y="198380"/>
            <a:ext cx="2064400" cy="20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2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7491BE-BD7D-D44B-9007-0958A85E5DD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tabLst>
                <a:tab pos="8913061" algn="l"/>
              </a:tabLst>
            </a:pPr>
            <a:r>
              <a:rPr lang="en-US" cap="none" dirty="0"/>
              <a:t>Agent and Member Experience</a:t>
            </a:r>
          </a:p>
        </p:txBody>
      </p:sp>
      <p:graphicFrame>
        <p:nvGraphicFramePr>
          <p:cNvPr id="6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105697"/>
              </p:ext>
            </p:extLst>
          </p:nvPr>
        </p:nvGraphicFramePr>
        <p:xfrm>
          <a:off x="641120" y="858438"/>
          <a:ext cx="10763001" cy="574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9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Competitive</a:t>
                      </a:r>
                    </a:p>
                    <a:p>
                      <a:pPr algn="ctr"/>
                      <a:r>
                        <a:rPr lang="en-US" sz="1500" b="0" i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 changes to streamline portfolio</a:t>
                      </a:r>
                      <a:endParaRPr lang="en-US" sz="1500" b="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Tool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SalesConnect</a:t>
                      </a:r>
                      <a:endParaRPr lang="en-US" sz="1500" b="1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500" b="0" i="1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 health/dental sales tool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b="0" i="1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54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Underwriting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Automated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Binder Payment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Collected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r>
                        <a:rPr lang="en-US" sz="15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Card Payments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Accepted for binder payment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CHECKING</a:t>
                      </a:r>
                      <a:r>
                        <a:rPr lang="en-US" sz="15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RECURRENT BILLING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Billing Frequency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Monthly, Quarterly, 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Semi-Annual</a:t>
                      </a:r>
                      <a:r>
                        <a:rPr lang="en-US" sz="15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Annual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27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Dates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500" b="1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5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</a:t>
                      </a:r>
                      <a:r>
                        <a:rPr lang="en-US" sz="1500" b="1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month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300" b="0" i="1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Based on business rules and submission date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1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Commissions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 monthly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of the 1</a:t>
                      </a:r>
                      <a:r>
                        <a:rPr lang="en-US" sz="1500" b="1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 premium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300" b="0" i="1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timely due to binder collection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1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SalesConnect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300" b="0" i="1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Sales Dashboard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1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03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7491BE-BD7D-D44B-9007-0958A85E5DD3}" type="slidenum">
              <a:rPr lang="en-US" smtClean="0">
                <a:solidFill>
                  <a:srgbClr val="55565A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55565A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/>
              <a:t>Portfolio Changes</a:t>
            </a:r>
          </a:p>
        </p:txBody>
      </p:sp>
      <p:sp>
        <p:nvSpPr>
          <p:cNvPr id="32" name="object 28"/>
          <p:cNvSpPr txBox="1"/>
          <p:nvPr/>
        </p:nvSpPr>
        <p:spPr>
          <a:xfrm>
            <a:off x="2623894" y="1494940"/>
            <a:ext cx="432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accent3">
                    <a:lumMod val="10000"/>
                  </a:schemeClr>
                </a:solidFill>
              </a:defRPr>
            </a:lvl1pPr>
          </a:lstStyle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1400" dirty="0"/>
              <a:t>Lump sum payment for accidental death or dismemberment. </a:t>
            </a:r>
            <a:br>
              <a:rPr lang="en-US" sz="1400" dirty="0"/>
            </a:br>
            <a:r>
              <a:rPr lang="en-US" sz="1400" dirty="0"/>
              <a:t>$30K (Basic) or $40K (Select) policy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1400" dirty="0"/>
              <a:t>Fixed schedule payment for treatment resulting from an accident</a:t>
            </a:r>
          </a:p>
          <a:p>
            <a:endParaRPr lang="en-US" sz="1400" dirty="0"/>
          </a:p>
        </p:txBody>
      </p:sp>
      <p:sp>
        <p:nvSpPr>
          <p:cNvPr id="33" name="object 28"/>
          <p:cNvSpPr txBox="1"/>
          <p:nvPr/>
        </p:nvSpPr>
        <p:spPr>
          <a:xfrm>
            <a:off x="2623894" y="2910897"/>
            <a:ext cx="4328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accent3">
                    <a:lumMod val="10000"/>
                  </a:schemeClr>
                </a:solidFill>
              </a:defRPr>
            </a:lvl1pPr>
          </a:lstStyle>
          <a:p>
            <a:r>
              <a:rPr lang="en-US" sz="1400" dirty="0"/>
              <a:t>$10K-$50K upon diagnosis of a covered illness (i.e., cancer, heart attack, stroke)</a:t>
            </a:r>
          </a:p>
          <a:p>
            <a:r>
              <a:rPr lang="en-US" sz="1400" b="1" dirty="0"/>
              <a:t>Carcinoma in situ: 10% only </a:t>
            </a:r>
          </a:p>
          <a:p>
            <a:r>
              <a:rPr lang="en-US" sz="1400" b="1" dirty="0"/>
              <a:t>Recurrent benefit included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891553"/>
              </p:ext>
            </p:extLst>
          </p:nvPr>
        </p:nvGraphicFramePr>
        <p:xfrm>
          <a:off x="2855542" y="4002953"/>
          <a:ext cx="3864864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Daily Confinement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</a:t>
                      </a:r>
                      <a:r>
                        <a:rPr lang="en-US" sz="900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Admission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Accident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covered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covered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covered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$19.56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$25.54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$35.74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2623894" y="1067115"/>
            <a:ext cx="4328160" cy="4864608"/>
          </a:xfrm>
          <a:prstGeom prst="rect">
            <a:avLst/>
          </a:pr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15865" y="2617958"/>
            <a:ext cx="10963244" cy="1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5489" y="3895967"/>
            <a:ext cx="10913620" cy="0"/>
          </a:xfrm>
          <a:prstGeom prst="line">
            <a:avLst/>
          </a:prstGeom>
          <a:ln w="381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ject 3"/>
          <p:cNvSpPr txBox="1"/>
          <p:nvPr/>
        </p:nvSpPr>
        <p:spPr>
          <a:xfrm>
            <a:off x="395111" y="1630515"/>
            <a:ext cx="1934207" cy="731520"/>
          </a:xfrm>
          <a:prstGeom prst="rect">
            <a:avLst/>
          </a:prstGeom>
          <a:solidFill>
            <a:srgbClr val="00AEC7"/>
          </a:solidFill>
          <a:ln w="12700">
            <a:noFill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306705" marR="299720" indent="30480" algn="ctr">
              <a:spcBef>
                <a:spcPts val="0"/>
              </a:spcBef>
              <a:defRPr sz="105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</a:rPr>
              <a:t>ACCIDENT*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44" name="object 4"/>
          <p:cNvSpPr txBox="1"/>
          <p:nvPr/>
        </p:nvSpPr>
        <p:spPr>
          <a:xfrm>
            <a:off x="395111" y="2936787"/>
            <a:ext cx="1934207" cy="731520"/>
          </a:xfrm>
          <a:prstGeom prst="rect">
            <a:avLst/>
          </a:prstGeom>
          <a:solidFill>
            <a:srgbClr val="00AEC7"/>
          </a:solidFill>
          <a:ln w="12700">
            <a:noFill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306705" marR="299720" indent="30480" algn="ctr">
              <a:spcBef>
                <a:spcPts val="0"/>
              </a:spcBef>
              <a:defRPr sz="105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</a:rPr>
              <a:t>CRITICAL</a:t>
            </a:r>
          </a:p>
          <a:p>
            <a:r>
              <a:rPr lang="en-US" sz="1600" dirty="0">
                <a:solidFill>
                  <a:schemeClr val="bg1"/>
                </a:solidFill>
              </a:rPr>
              <a:t>ILLNESS**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45" name="object 5"/>
          <p:cNvSpPr txBox="1"/>
          <p:nvPr/>
        </p:nvSpPr>
        <p:spPr>
          <a:xfrm>
            <a:off x="370727" y="4466337"/>
            <a:ext cx="1934207" cy="731520"/>
          </a:xfrm>
          <a:prstGeom prst="rect">
            <a:avLst/>
          </a:prstGeom>
          <a:solidFill>
            <a:srgbClr val="00AEC7"/>
          </a:solidFill>
          <a:ln w="12700">
            <a:noFill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306705" marR="299720" indent="30480" algn="ctr">
              <a:spcBef>
                <a:spcPts val="905"/>
              </a:spcBef>
              <a:defRPr sz="1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CONFINEMENT***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17"/>
          <p:cNvSpPr txBox="1"/>
          <p:nvPr/>
        </p:nvSpPr>
        <p:spPr>
          <a:xfrm>
            <a:off x="2623894" y="949180"/>
            <a:ext cx="4328160" cy="3181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r>
              <a:rPr lang="en-US" sz="1467" b="1" dirty="0">
                <a:solidFill>
                  <a:schemeClr val="bg1"/>
                </a:solidFill>
                <a:latin typeface="Arial"/>
                <a:cs typeface="Arial"/>
              </a:rPr>
              <a:t>NEW PLANS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85154" y="1227160"/>
            <a:ext cx="3191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10000"/>
                  </a:schemeClr>
                </a:solidFill>
              </a:rPr>
              <a:t>$18.04 Plan 2 Single person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0867" y="6099585"/>
            <a:ext cx="7780867" cy="385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33" i="1" dirty="0">
                <a:latin typeface="Arial" panose="020B0604020202020204" pitchFamily="34" charset="0"/>
                <a:cs typeface="Arial" panose="020B0604020202020204" pitchFamily="34" charset="0"/>
              </a:rPr>
              <a:t>* Premium based off of single individual, Plan 1.  |   **Premium based on 40-year-old, non-smoking applicant with 30k of coverage, recurrent benefit, and 10% Carcinoma in Situ  |   ***Premium based on 49 year old individual applicant</a:t>
            </a:r>
          </a:p>
        </p:txBody>
      </p:sp>
    </p:spTree>
    <p:extLst>
      <p:ext uri="{BB962C8B-B14F-4D97-AF65-F5344CB8AC3E}">
        <p14:creationId xmlns:p14="http://schemas.microsoft.com/office/powerpoint/2010/main" val="59949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7491BE-BD7D-D44B-9007-0958A85E5DD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909" y="435103"/>
            <a:ext cx="11582400" cy="413004"/>
          </a:xfrm>
        </p:spPr>
        <p:txBody>
          <a:bodyPr/>
          <a:lstStyle/>
          <a:p>
            <a:r>
              <a:rPr lang="en-US" dirty="0"/>
              <a:t>Underwriting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64079" y="1512391"/>
            <a:ext cx="2804160" cy="4778343"/>
            <a:chOff x="3590626" y="2052978"/>
            <a:chExt cx="2180841" cy="3622489"/>
          </a:xfrm>
        </p:grpSpPr>
        <p:sp>
          <p:nvSpPr>
            <p:cNvPr id="8" name="Rounded Rectangle 7"/>
            <p:cNvSpPr/>
            <p:nvPr/>
          </p:nvSpPr>
          <p:spPr>
            <a:xfrm>
              <a:off x="3590626" y="3231722"/>
              <a:ext cx="2180841" cy="2443745"/>
            </a:xfrm>
            <a:prstGeom prst="roundRect">
              <a:avLst>
                <a:gd name="adj" fmla="val 5522"/>
              </a:avLst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463040" rIns="182880" bIns="731520"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67">
                <a:solidFill>
                  <a:srgbClr val="FFFFFF">
                    <a:lumMod val="75000"/>
                  </a:srgb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590626" y="2052978"/>
              <a:ext cx="2180841" cy="631817"/>
            </a:xfrm>
            <a:prstGeom prst="roundRect">
              <a:avLst/>
            </a:prstGeom>
            <a:solidFill>
              <a:srgbClr val="D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487680" rIns="182880" bIns="731520"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FFFFFF">
                    <a:lumMod val="95000"/>
                  </a:srgb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90626" y="2543511"/>
              <a:ext cx="2180841" cy="688212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463040" rIns="182880" bIns="731520"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67">
                <a:solidFill>
                  <a:srgbClr val="FFFFFF">
                    <a:lumMod val="95000"/>
                  </a:srgb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78717" y="2700567"/>
              <a:ext cx="2004659" cy="349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fontAlgn="auto">
                <a:spcBef>
                  <a:spcPct val="0"/>
                </a:spcBef>
                <a:spcAft>
                  <a:spcPct val="0"/>
                </a:spcAft>
                <a:defRPr b="1" spc="-150">
                  <a:solidFill>
                    <a:schemeClr val="bg1">
                      <a:lumMod val="95000"/>
                    </a:schemeClr>
                  </a:solidFill>
                  <a:ea typeface="Arial"/>
                  <a:cs typeface="Arial"/>
                </a:defRPr>
              </a:lvl1pPr>
            </a:lstStyle>
            <a:p>
              <a:r>
                <a:rPr lang="en-US" sz="2400" spc="0" dirty="0"/>
                <a:t>Critical Illness</a:t>
              </a:r>
              <a:endParaRPr lang="id-ID" sz="2400" spc="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90626" y="3231723"/>
              <a:ext cx="2180841" cy="2035742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228594" indent="-228594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867" dirty="0">
                  <a:solidFill>
                    <a:srgbClr val="000000"/>
                  </a:solidFill>
                </a:rPr>
                <a:t>Medical underwriting questions sent via web service call</a:t>
              </a:r>
            </a:p>
            <a:p>
              <a:pPr marL="228594" indent="-228594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867" dirty="0">
                  <a:solidFill>
                    <a:srgbClr val="000000"/>
                  </a:solidFill>
                </a:rPr>
                <a:t>Results in &lt;30 seconds</a:t>
              </a:r>
            </a:p>
            <a:p>
              <a:pPr marL="228594" indent="-228594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867" dirty="0">
                  <a:solidFill>
                    <a:srgbClr val="000000"/>
                  </a:solidFill>
                </a:rPr>
                <a:t>Applicants may be approved, denied, or approved for lower coverage</a:t>
              </a:r>
              <a:endParaRPr lang="id-ID" sz="1867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7937" y="1511237"/>
            <a:ext cx="2804160" cy="4779497"/>
            <a:chOff x="8853259" y="2052978"/>
            <a:chExt cx="2201875" cy="3622620"/>
          </a:xfrm>
        </p:grpSpPr>
        <p:sp>
          <p:nvSpPr>
            <p:cNvPr id="19" name="Rounded Rectangle 18"/>
            <p:cNvSpPr/>
            <p:nvPr/>
          </p:nvSpPr>
          <p:spPr>
            <a:xfrm>
              <a:off x="8874293" y="3232355"/>
              <a:ext cx="2180841" cy="2443243"/>
            </a:xfrm>
            <a:prstGeom prst="roundRect">
              <a:avLst>
                <a:gd name="adj" fmla="val 5522"/>
              </a:avLst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463040" rIns="182880" bIns="731520" anchor="ctr"/>
            <a:lstStyle/>
            <a:p>
              <a:pPr algn="ctr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67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874293" y="2052978"/>
              <a:ext cx="2180841" cy="631817"/>
            </a:xfrm>
            <a:prstGeom prst="roundRect">
              <a:avLst/>
            </a:prstGeom>
            <a:solidFill>
              <a:srgbClr val="7C1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487680" rIns="182880" bIns="731520" anchor="ctr"/>
            <a:lstStyle/>
            <a:p>
              <a:pPr algn="ctr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74293" y="2543510"/>
              <a:ext cx="2180841" cy="688845"/>
            </a:xfrm>
            <a:prstGeom prst="rect">
              <a:avLst/>
            </a:prstGeom>
            <a:solidFill>
              <a:srgbClr val="9B2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463040" rIns="182880" bIns="731520" anchor="ctr"/>
            <a:lstStyle/>
            <a:p>
              <a:pPr algn="ctr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67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36168" y="2687158"/>
              <a:ext cx="1015021" cy="3499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ea typeface="Arial"/>
                  <a:cs typeface="Arial"/>
                </a:rPr>
                <a:t>Accident</a:t>
              </a:r>
              <a:endParaRPr lang="id-ID" sz="2400" b="1" dirty="0">
                <a:solidFill>
                  <a:schemeClr val="bg1">
                    <a:lumMod val="95000"/>
                  </a:schemeClr>
                </a:solidFill>
                <a:ea typeface="Arial"/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53259" y="3232355"/>
              <a:ext cx="2180841" cy="2046418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228594" indent="-228594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867" dirty="0">
                  <a:solidFill>
                    <a:srgbClr val="000000"/>
                  </a:solidFill>
                </a:rPr>
                <a:t>Knock out questions determine eligibility (e.g. occupation &amp; driver’s license)</a:t>
              </a:r>
            </a:p>
            <a:p>
              <a:pPr marL="228594" indent="-228594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867" dirty="0">
                  <a:solidFill>
                    <a:srgbClr val="000000"/>
                  </a:solidFill>
                </a:rPr>
                <a:t>Ineligible occupation list reduced from 24 to 14, no sub-industries</a:t>
              </a:r>
            </a:p>
            <a:p>
              <a:pPr marL="228594" indent="-228594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867" dirty="0">
                  <a:solidFill>
                    <a:srgbClr val="000000"/>
                  </a:solidFill>
                </a:rPr>
                <a:t>Application is either approved or denied</a:t>
              </a:r>
              <a:endParaRPr lang="id-ID" sz="1867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690221" y="1512391"/>
            <a:ext cx="2804160" cy="4778343"/>
            <a:chOff x="6517666" y="1203658"/>
            <a:chExt cx="2103120" cy="3583757"/>
          </a:xfrm>
        </p:grpSpPr>
        <p:grpSp>
          <p:nvGrpSpPr>
            <p:cNvPr id="13" name="Group 12"/>
            <p:cNvGrpSpPr/>
            <p:nvPr/>
          </p:nvGrpSpPr>
          <p:grpSpPr>
            <a:xfrm>
              <a:off x="6517666" y="1203658"/>
              <a:ext cx="2103120" cy="3583757"/>
              <a:chOff x="6039853" y="1751678"/>
              <a:chExt cx="2565891" cy="4256592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039853" y="3136757"/>
                <a:ext cx="2565891" cy="2871513"/>
              </a:xfrm>
              <a:prstGeom prst="roundRect">
                <a:avLst>
                  <a:gd name="adj" fmla="val 5522"/>
                </a:avLst>
              </a:pr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463040" rIns="182880" bIns="731520" anchor="ctr"/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67">
                  <a:solidFill>
                    <a:srgbClr val="FFFFFF">
                      <a:lumMod val="75000"/>
                    </a:srgbClr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039853" y="1751678"/>
                <a:ext cx="2565891" cy="744315"/>
              </a:xfrm>
              <a:prstGeom prst="roundRect">
                <a:avLst/>
              </a:prstGeom>
              <a:solidFill>
                <a:srgbClr val="0071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487680" rIns="182880" bIns="731520" anchor="ctr"/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039853" y="2329355"/>
                <a:ext cx="2565891" cy="807402"/>
              </a:xfrm>
              <a:prstGeom prst="rect">
                <a:avLst/>
              </a:prstGeom>
              <a:solidFill>
                <a:srgbClr val="0091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463040" rIns="182880" bIns="731520" anchor="ctr"/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67">
                  <a:solidFill>
                    <a:srgbClr val="FFFFFF">
                      <a:lumMod val="75000"/>
                    </a:srgbClr>
                  </a:solidFill>
                </a:endParaRPr>
              </a:p>
            </p:txBody>
          </p:sp>
          <p:sp>
            <p:nvSpPr>
              <p:cNvPr id="17" name="TextBox 48"/>
              <p:cNvSpPr txBox="1">
                <a:spLocks noChangeArrowheads="1"/>
              </p:cNvSpPr>
              <p:nvPr/>
            </p:nvSpPr>
            <p:spPr bwMode="auto">
              <a:xfrm>
                <a:off x="6755731" y="2495993"/>
                <a:ext cx="1134303" cy="41125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fontAlgn="auto">
                  <a:spcBef>
                    <a:spcPct val="0"/>
                  </a:spcBef>
                  <a:spcAft>
                    <a:spcPct val="0"/>
                  </a:spcAft>
                  <a:defRPr b="1" spc="-150">
                    <a:solidFill>
                      <a:schemeClr val="bg1">
                        <a:lumMod val="95000"/>
                      </a:schemeClr>
                    </a:solidFill>
                    <a:ea typeface="Arial"/>
                    <a:cs typeface="Arial"/>
                  </a:defRPr>
                </a:lvl1pPr>
              </a:lstStyle>
              <a:p>
                <a:r>
                  <a:rPr lang="en-US" sz="2400" spc="0" dirty="0"/>
                  <a:t>Hospital</a:t>
                </a:r>
                <a:endParaRPr lang="id-ID" sz="2400" spc="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6530278" y="2369799"/>
              <a:ext cx="2090508" cy="1993733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228594" indent="-228594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867" dirty="0">
                  <a:solidFill>
                    <a:srgbClr val="000000"/>
                  </a:solidFill>
                </a:rPr>
                <a:t>Medical underwriting questions sent via web service call</a:t>
              </a:r>
            </a:p>
            <a:p>
              <a:pPr marL="228594" indent="-228594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867" dirty="0">
                  <a:solidFill>
                    <a:srgbClr val="000000"/>
                  </a:solidFill>
                </a:rPr>
                <a:t>Results in &lt;30 seconds</a:t>
              </a:r>
            </a:p>
            <a:p>
              <a:pPr marL="228594" indent="-228594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867" dirty="0">
                  <a:solidFill>
                    <a:srgbClr val="000000"/>
                  </a:solidFill>
                </a:rPr>
                <a:t>Application is either approved or denied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71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Newly Designed Collaterals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8" y="758466"/>
            <a:ext cx="2282236" cy="295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78" y="743014"/>
            <a:ext cx="2274437" cy="295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"/>
          <a:stretch/>
        </p:blipFill>
        <p:spPr>
          <a:xfrm>
            <a:off x="7347689" y="763182"/>
            <a:ext cx="2279904" cy="293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18905"/>
              </p:ext>
            </p:extLst>
          </p:nvPr>
        </p:nvGraphicFramePr>
        <p:xfrm>
          <a:off x="431041" y="3866651"/>
          <a:ext cx="11325720" cy="2500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2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2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501">
                <a:tc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Page Flyer</a:t>
                      </a:r>
                    </a:p>
                  </a:txBody>
                  <a:tcPr marL="12700" marR="12700" marT="12700" marB="0" anchor="ctr">
                    <a:solidFill>
                      <a:srgbClr val="00719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Outline of Coverage</a:t>
                      </a:r>
                    </a:p>
                  </a:txBody>
                  <a:tcPr marL="12700" marR="12700" marT="12700" marB="0" anchor="ctr">
                    <a:solidFill>
                      <a:srgbClr val="007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Audience</a:t>
                      </a:r>
                    </a:p>
                  </a:txBody>
                  <a:tcPr marL="12700" marR="12700" marT="12700" marB="0" anchor="ctr">
                    <a:solidFill>
                      <a:srgbClr val="00719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Prospects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Consumers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6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Purpose</a:t>
                      </a:r>
                    </a:p>
                  </a:txBody>
                  <a:tcPr marL="12700" marR="12700" marT="12700" marB="0" anchor="ctr">
                    <a:solidFill>
                      <a:srgbClr val="00719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 level flyer that highlights the value of each product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Regulatory requirement to provide plan information during sales process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7491BE-BD7D-D44B-9007-0958A85E5DD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7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Materials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100283"/>
              </p:ext>
            </p:extLst>
          </p:nvPr>
        </p:nvGraphicFramePr>
        <p:xfrm>
          <a:off x="431041" y="3866651"/>
          <a:ext cx="11325720" cy="2500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2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32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501">
                <a:tc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Briefs</a:t>
                      </a:r>
                    </a:p>
                  </a:txBody>
                  <a:tcPr marL="12700" marR="12700" marT="12700" marB="0" anchor="ctr">
                    <a:solidFill>
                      <a:srgbClr val="00719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Reference Manuals</a:t>
                      </a:r>
                    </a:p>
                  </a:txBody>
                  <a:tcPr marL="12700" marR="12700" marT="12700" marB="0" anchor="ctr">
                    <a:solidFill>
                      <a:srgbClr val="007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Audience</a:t>
                      </a:r>
                    </a:p>
                  </a:txBody>
                  <a:tcPr marL="12700" marR="12700" marT="12700" marB="0" anchor="ctr">
                    <a:solidFill>
                      <a:srgbClr val="00719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Agents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6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Purpose</a:t>
                      </a:r>
                    </a:p>
                  </a:txBody>
                  <a:tcPr marL="12700" marR="12700" marT="12700" marB="0" anchor="ctr">
                    <a:solidFill>
                      <a:srgbClr val="00719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 level product and underwriting information, intended to assist agents in selling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Details to help agents with the sales and application process, as well as understand the details of the products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7491BE-BD7D-D44B-9007-0958A85E5DD3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702702"/>
              </p:ext>
            </p:extLst>
          </p:nvPr>
        </p:nvGraphicFramePr>
        <p:xfrm>
          <a:off x="880560" y="643391"/>
          <a:ext cx="2368826" cy="3065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914628" imgH="3771784" progId="Acrobat.Document.DC">
                  <p:embed/>
                </p:oleObj>
              </mc:Choice>
              <mc:Fallback>
                <p:oleObj name="Acrobat Document" r:id="rId3" imgW="2914628" imgH="377178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0560" y="643391"/>
                        <a:ext cx="2368826" cy="3065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552605"/>
              </p:ext>
            </p:extLst>
          </p:nvPr>
        </p:nvGraphicFramePr>
        <p:xfrm>
          <a:off x="3475204" y="584098"/>
          <a:ext cx="2461739" cy="3165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3000342" imgH="3857625" progId="Acrobat.Document.DC">
                  <p:embed/>
                </p:oleObj>
              </mc:Choice>
              <mc:Fallback>
                <p:oleObj name="Acrobat Document" r:id="rId5" imgW="3000342" imgH="385762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5204" y="584098"/>
                        <a:ext cx="2461739" cy="3165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814214"/>
              </p:ext>
            </p:extLst>
          </p:nvPr>
        </p:nvGraphicFramePr>
        <p:xfrm>
          <a:off x="6162761" y="625360"/>
          <a:ext cx="2382758" cy="3083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2914628" imgH="3771784" progId="Acrobat.Document.DC">
                  <p:embed/>
                </p:oleObj>
              </mc:Choice>
              <mc:Fallback>
                <p:oleObj name="Acrobat Document" r:id="rId7" imgW="2914628" imgH="377178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62761" y="625360"/>
                        <a:ext cx="2382758" cy="3083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309860"/>
              </p:ext>
            </p:extLst>
          </p:nvPr>
        </p:nvGraphicFramePr>
        <p:xfrm>
          <a:off x="8771336" y="584098"/>
          <a:ext cx="2414642" cy="312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2914628" imgH="3771784" progId="Acrobat.Document.DC">
                  <p:embed/>
                </p:oleObj>
              </mc:Choice>
              <mc:Fallback>
                <p:oleObj name="Acrobat Document" r:id="rId9" imgW="2914628" imgH="377178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71336" y="584098"/>
                        <a:ext cx="2414642" cy="3124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326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9F7B9AD-BE9E-5E4C-8756-2AAE16469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40" y="1438842"/>
            <a:ext cx="2919519" cy="33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2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7ED6DDE-52B1-5B48-B764-E95BE30C1541}"/>
              </a:ext>
            </a:extLst>
          </p:cNvPr>
          <p:cNvSpPr/>
          <p:nvPr/>
        </p:nvSpPr>
        <p:spPr>
          <a:xfrm rot="16200000">
            <a:off x="9564041" y="4211595"/>
            <a:ext cx="2645242" cy="261067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7521603-000B-3941-96A9-9D7A80CCB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1" y="5352148"/>
            <a:ext cx="840953" cy="975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A19961-E8A0-774F-809C-F55D0EA6F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585" y="5617042"/>
            <a:ext cx="1092064" cy="920279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474F709-7D6F-3A43-8BAA-12415F365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415420"/>
              </p:ext>
            </p:extLst>
          </p:nvPr>
        </p:nvGraphicFramePr>
        <p:xfrm>
          <a:off x="1194613" y="75261"/>
          <a:ext cx="10096240" cy="517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52A6FAC-FEDB-5E4A-AA2C-4A8A4F105D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4073" y="2859361"/>
            <a:ext cx="812800" cy="812800"/>
          </a:xfrm>
          <a:prstGeom prst="rect">
            <a:avLst/>
          </a:prstGeom>
        </p:spPr>
      </p:pic>
      <p:pic>
        <p:nvPicPr>
          <p:cNvPr id="18" name="Picture 17" descr="A screenshot of a person&#10;&#10;Description automatically generated">
            <a:extLst>
              <a:ext uri="{FF2B5EF4-FFF2-40B4-BE49-F238E27FC236}">
                <a16:creationId xmlns:a16="http://schemas.microsoft.com/office/drawing/2014/main" id="{D2F79189-7B41-A84C-BA9B-FF28E65AD2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74" y="4006651"/>
            <a:ext cx="6306818" cy="230969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D6F5131-EB6E-DD4F-ABBF-CB6C0844886C}"/>
              </a:ext>
            </a:extLst>
          </p:cNvPr>
          <p:cNvSpPr/>
          <p:nvPr/>
        </p:nvSpPr>
        <p:spPr>
          <a:xfrm>
            <a:off x="872629" y="269224"/>
            <a:ext cx="10312438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yuthaya" pitchFamily="2" charset="-34"/>
                <a:ea typeface="Ayuthaya" pitchFamily="2" charset="-34"/>
                <a:cs typeface="Ayuthaya" pitchFamily="2" charset="-34"/>
              </a:rPr>
              <a:t>Vision benefits are offered through Morgan White Group.</a:t>
            </a:r>
            <a:endParaRPr lang="en-US" sz="2400" u="sng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B895B1AD-1255-DD42-AE18-BF98F19C50A8}"/>
              </a:ext>
            </a:extLst>
          </p:cNvPr>
          <p:cNvSpPr/>
          <p:nvPr/>
        </p:nvSpPr>
        <p:spPr>
          <a:xfrm rot="7491562">
            <a:off x="9253257" y="3507412"/>
            <a:ext cx="719602" cy="1373799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E42EA1-5840-0744-ADD8-107D370FC16E}"/>
              </a:ext>
            </a:extLst>
          </p:cNvPr>
          <p:cNvSpPr/>
          <p:nvPr/>
        </p:nvSpPr>
        <p:spPr>
          <a:xfrm>
            <a:off x="901147" y="988480"/>
            <a:ext cx="7449475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yuthaya" pitchFamily="2" charset="-34"/>
                <a:ea typeface="Ayuthaya" pitchFamily="2" charset="-34"/>
                <a:cs typeface="Ayuthaya" pitchFamily="2" charset="-34"/>
              </a:rPr>
              <a:t>Agent appointment necessary. (Contact Lauren)</a:t>
            </a:r>
            <a:endParaRPr lang="en-US" sz="2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00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2AA12D7-3867-5048-B2B3-C4179D473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22178"/>
            <a:ext cx="5294716" cy="361364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13BB312-BBDA-F349-800D-88FBF451FF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218457"/>
            <a:ext cx="5294715" cy="44210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A16187-24A4-BE4F-BBE2-5E4CF52068AB}"/>
              </a:ext>
            </a:extLst>
          </p:cNvPr>
          <p:cNvSpPr/>
          <p:nvPr/>
        </p:nvSpPr>
        <p:spPr>
          <a:xfrm>
            <a:off x="3708443" y="478261"/>
            <a:ext cx="47430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u="sng" cap="none" spc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Summary of Benefit</a:t>
            </a:r>
            <a:endParaRPr lang="en-US" sz="4400" b="0" u="sng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12A31EB-6AAE-C948-8AD2-AE9B8586A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446" y="5033724"/>
            <a:ext cx="840953" cy="9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99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AE908FE7-3319-D749-8B52-E55034BC0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69" y="2757936"/>
            <a:ext cx="5462546" cy="13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91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91658A-5F8B-FA4C-8E25-A20372053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9" y="338268"/>
            <a:ext cx="8267700" cy="2870200"/>
          </a:xfrm>
          <a:prstGeom prst="rect">
            <a:avLst/>
          </a:prstGeom>
        </p:spPr>
      </p:pic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B53AE3C4-24DF-874A-89C3-900D067E6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9" y="5489713"/>
            <a:ext cx="3135184" cy="770303"/>
          </a:xfrm>
          <a:prstGeom prst="rect">
            <a:avLst/>
          </a:prstGeom>
        </p:spPr>
      </p:pic>
      <p:pic>
        <p:nvPicPr>
          <p:cNvPr id="9" name="Graphic 8" descr="First aid kit">
            <a:extLst>
              <a:ext uri="{FF2B5EF4-FFF2-40B4-BE49-F238E27FC236}">
                <a16:creationId xmlns:a16="http://schemas.microsoft.com/office/drawing/2014/main" id="{E0DBA5DF-608C-4F4C-87F9-D2795D2FBD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6679" y="562435"/>
            <a:ext cx="914400" cy="914400"/>
          </a:xfrm>
          <a:prstGeom prst="rect">
            <a:avLst/>
          </a:prstGeom>
        </p:spPr>
      </p:pic>
      <p:pic>
        <p:nvPicPr>
          <p:cNvPr id="15" name="Graphic 14" descr="Medical">
            <a:extLst>
              <a:ext uri="{FF2B5EF4-FFF2-40B4-BE49-F238E27FC236}">
                <a16:creationId xmlns:a16="http://schemas.microsoft.com/office/drawing/2014/main" id="{4D1B5B11-645A-F74D-830A-98A7675134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0847" y="1416419"/>
            <a:ext cx="914400" cy="914400"/>
          </a:xfrm>
          <a:prstGeom prst="rect">
            <a:avLst/>
          </a:prstGeom>
        </p:spPr>
      </p:pic>
      <p:pic>
        <p:nvPicPr>
          <p:cNvPr id="17" name="Graphic 16" descr="Airplane">
            <a:extLst>
              <a:ext uri="{FF2B5EF4-FFF2-40B4-BE49-F238E27FC236}">
                <a16:creationId xmlns:a16="http://schemas.microsoft.com/office/drawing/2014/main" id="{94E5FB7F-24B6-544B-92C3-2FA866AB4F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10847" y="549861"/>
            <a:ext cx="914400" cy="914400"/>
          </a:xfrm>
          <a:prstGeom prst="rect">
            <a:avLst/>
          </a:prstGeom>
        </p:spPr>
      </p:pic>
      <p:pic>
        <p:nvPicPr>
          <p:cNvPr id="19" name="Graphic 18" descr="Train">
            <a:extLst>
              <a:ext uri="{FF2B5EF4-FFF2-40B4-BE49-F238E27FC236}">
                <a16:creationId xmlns:a16="http://schemas.microsoft.com/office/drawing/2014/main" id="{A1417113-CF36-DA45-9DD1-7C7179CBF7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86679" y="1416419"/>
            <a:ext cx="914400" cy="914400"/>
          </a:xfrm>
          <a:prstGeom prst="rect">
            <a:avLst/>
          </a:prstGeom>
        </p:spPr>
      </p:pic>
      <p:pic>
        <p:nvPicPr>
          <p:cNvPr id="23" name="Picture 2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B36DD72-2912-F241-AF2E-28952B6E80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70" y="2969290"/>
            <a:ext cx="5385618" cy="329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FF3E10-FF24-FE40-B7A2-8E11B4B2F2ED}"/>
              </a:ext>
            </a:extLst>
          </p:cNvPr>
          <p:cNvSpPr/>
          <p:nvPr/>
        </p:nvSpPr>
        <p:spPr>
          <a:xfrm>
            <a:off x="275289" y="3630315"/>
            <a:ext cx="5930834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yuthaya" pitchFamily="2" charset="-34"/>
                <a:ea typeface="Ayuthaya" pitchFamily="2" charset="-34"/>
                <a:cs typeface="Ayuthaya" pitchFamily="2" charset="-34"/>
              </a:rPr>
              <a:t>Agent appointment necessary. (Contact Lauren)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yuthaya" pitchFamily="2" charset="-34"/>
                <a:ea typeface="Ayuthaya" pitchFamily="2" charset="-34"/>
                <a:cs typeface="Ayuthaya" pitchFamily="2" charset="-34"/>
              </a:rPr>
              <a:t>www.geobluetravelinsurance.com</a:t>
            </a:r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55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49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17491BE-BD7D-D44B-9007-0958A85E5DD3}" type="slidenum">
              <a:rPr lang="en-US" sz="1200" smtClean="0"/>
              <a:pPr>
                <a:spcAft>
                  <a:spcPts val="600"/>
                </a:spcAft>
              </a:pPr>
              <a:t>2</a:t>
            </a:fld>
            <a:endParaRPr lang="en-US" sz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5A2946-4218-EA4E-8987-ADB20F265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27" y="1641826"/>
            <a:ext cx="5462546" cy="443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9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face&#10;&#10;Description automatically generated">
            <a:extLst>
              <a:ext uri="{FF2B5EF4-FFF2-40B4-BE49-F238E27FC236}">
                <a16:creationId xmlns:a16="http://schemas.microsoft.com/office/drawing/2014/main" id="{D4990B69-76B9-B940-9647-CC6C01302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9" y="5489713"/>
            <a:ext cx="3135184" cy="770303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A69D59-7870-514E-8CC7-05512CC56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64" y="329040"/>
            <a:ext cx="1977951" cy="186724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5D3598-043C-AB41-9441-DB44DE984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49" y="340484"/>
            <a:ext cx="2621500" cy="3906881"/>
          </a:xfrm>
          <a:prstGeom prst="rect">
            <a:avLst/>
          </a:prstGeom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2AAAB0C-6F67-B046-B34A-D4F33495DB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2" y="3315204"/>
            <a:ext cx="6956479" cy="29448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89B477-16ED-C043-B598-C2A9BB848F4D}"/>
              </a:ext>
            </a:extLst>
          </p:cNvPr>
          <p:cNvSpPr/>
          <p:nvPr/>
        </p:nvSpPr>
        <p:spPr>
          <a:xfrm>
            <a:off x="4409296" y="366703"/>
            <a:ext cx="157163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237AB0-A0FE-A141-B4AD-5869F9205B87}"/>
              </a:ext>
            </a:extLst>
          </p:cNvPr>
          <p:cNvSpPr/>
          <p:nvPr/>
        </p:nvSpPr>
        <p:spPr>
          <a:xfrm>
            <a:off x="550936" y="340484"/>
            <a:ext cx="557213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1D88F8-C8A0-7B43-94DA-C8E3104FDF5B}"/>
              </a:ext>
            </a:extLst>
          </p:cNvPr>
          <p:cNvSpPr/>
          <p:nvPr/>
        </p:nvSpPr>
        <p:spPr>
          <a:xfrm>
            <a:off x="4409296" y="3429000"/>
            <a:ext cx="550936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3D7BE8-B51C-1448-955C-9EA9ABBEA6BB}"/>
              </a:ext>
            </a:extLst>
          </p:cNvPr>
          <p:cNvSpPr/>
          <p:nvPr/>
        </p:nvSpPr>
        <p:spPr>
          <a:xfrm>
            <a:off x="6958984" y="554776"/>
            <a:ext cx="4957727" cy="163121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Once appointed with GeoBlue agents will have access to their own personal link.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Prospects must be a US Citizen.</a:t>
            </a:r>
          </a:p>
        </p:txBody>
      </p:sp>
      <p:pic>
        <p:nvPicPr>
          <p:cNvPr id="19" name="Graphic 18" descr="Airplane">
            <a:extLst>
              <a:ext uri="{FF2B5EF4-FFF2-40B4-BE49-F238E27FC236}">
                <a16:creationId xmlns:a16="http://schemas.microsoft.com/office/drawing/2014/main" id="{2A39CBC9-809D-F24C-8D3C-21FF038932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987992">
            <a:off x="3750006" y="1226426"/>
            <a:ext cx="914400" cy="914400"/>
          </a:xfrm>
          <a:prstGeom prst="rect">
            <a:avLst/>
          </a:prstGeom>
        </p:spPr>
      </p:pic>
      <p:pic>
        <p:nvPicPr>
          <p:cNvPr id="20" name="Graphic 19" descr="Airplane">
            <a:extLst>
              <a:ext uri="{FF2B5EF4-FFF2-40B4-BE49-F238E27FC236}">
                <a16:creationId xmlns:a16="http://schemas.microsoft.com/office/drawing/2014/main" id="{468222CF-B1FE-7C4D-913E-9267C7E8EE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936844">
            <a:off x="3887741" y="38076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92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mirror, object&#10;&#10;Description automatically generated">
            <a:extLst>
              <a:ext uri="{FF2B5EF4-FFF2-40B4-BE49-F238E27FC236}">
                <a16:creationId xmlns:a16="http://schemas.microsoft.com/office/drawing/2014/main" id="{08457630-2190-A747-A64F-D560F35AD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B2AE4E-5786-2C4A-AE15-778D9B3D9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93" y="2103561"/>
            <a:ext cx="5274060" cy="2373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903D63-504F-D5D1-676B-A735AC6C575A}"/>
              </a:ext>
            </a:extLst>
          </p:cNvPr>
          <p:cNvSpPr txBox="1"/>
          <p:nvPr/>
        </p:nvSpPr>
        <p:spPr>
          <a:xfrm>
            <a:off x="4360985" y="4712677"/>
            <a:ext cx="344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Appropriate for Non US Citizens</a:t>
            </a:r>
          </a:p>
        </p:txBody>
      </p:sp>
    </p:spTree>
    <p:extLst>
      <p:ext uri="{BB962C8B-B14F-4D97-AF65-F5344CB8AC3E}">
        <p14:creationId xmlns:p14="http://schemas.microsoft.com/office/powerpoint/2010/main" val="4131838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F4CEF8-CCEA-8E4F-8E7D-12D82412F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19" y="265786"/>
            <a:ext cx="8940582" cy="2561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75B50-96A0-4949-8D35-C5F899F4A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816" y="5687873"/>
            <a:ext cx="2228654" cy="1002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4CF850-EAAF-7647-AE34-9B1EF06C591F}"/>
              </a:ext>
            </a:extLst>
          </p:cNvPr>
          <p:cNvSpPr/>
          <p:nvPr/>
        </p:nvSpPr>
        <p:spPr>
          <a:xfrm>
            <a:off x="237267" y="2084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kern="12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Agent appointment necessary. (Contact Lauren)</a:t>
            </a:r>
          </a:p>
          <a:p>
            <a:pPr marL="342900" indent="-3429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kern="12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Travel insurance for immigrants visiting USA.</a:t>
            </a:r>
            <a:endParaRPr lang="en-US" sz="1400" b="1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kern="1200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www.sevencorners.com</a:t>
            </a:r>
            <a:endParaRPr lang="en-US" sz="1400" b="1" kern="1200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id="{FD678BEE-A3E0-E542-9831-36B2E3C38B97}"/>
              </a:ext>
            </a:extLst>
          </p:cNvPr>
          <p:cNvSpPr/>
          <p:nvPr/>
        </p:nvSpPr>
        <p:spPr>
          <a:xfrm rot="6502706">
            <a:off x="2940260" y="2485962"/>
            <a:ext cx="1021098" cy="3568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FF7DC8-F86A-3741-A25D-6B8EC8AFC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36" y="3400822"/>
            <a:ext cx="3066558" cy="2883821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9C9732-FE2C-F24B-9F94-E2AB57ADE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87" y="3113994"/>
            <a:ext cx="7078478" cy="23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8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irror, object&#10;&#10;Description automatically generated">
            <a:extLst>
              <a:ext uri="{FF2B5EF4-FFF2-40B4-BE49-F238E27FC236}">
                <a16:creationId xmlns:a16="http://schemas.microsoft.com/office/drawing/2014/main" id="{A2416E31-217E-2042-9943-BB9673EF9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pic>
        <p:nvPicPr>
          <p:cNvPr id="6" name="Picture 5" descr="A green sign with white text&#10;&#10;Description automatically generated">
            <a:extLst>
              <a:ext uri="{FF2B5EF4-FFF2-40B4-BE49-F238E27FC236}">
                <a16:creationId xmlns:a16="http://schemas.microsoft.com/office/drawing/2014/main" id="{4AEF699A-90BF-EC4D-9AD9-93E9F1CF8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86" y="3141601"/>
            <a:ext cx="4304228" cy="2205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A4C07D-D487-2B46-BB90-8D77FC7D9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4" y="531791"/>
            <a:ext cx="3932892" cy="15731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3F9FD-1A65-3F6C-D69B-006D7EDC1B71}"/>
              </a:ext>
            </a:extLst>
          </p:cNvPr>
          <p:cNvSpPr txBox="1"/>
          <p:nvPr/>
        </p:nvSpPr>
        <p:spPr>
          <a:xfrm>
            <a:off x="2393706" y="1928852"/>
            <a:ext cx="7385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Small and Large Group Product</a:t>
            </a:r>
          </a:p>
        </p:txBody>
      </p:sp>
    </p:spTree>
    <p:extLst>
      <p:ext uri="{BB962C8B-B14F-4D97-AF65-F5344CB8AC3E}">
        <p14:creationId xmlns:p14="http://schemas.microsoft.com/office/powerpoint/2010/main" val="275021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BD5A2-1E15-0844-AC60-E02801A41E7E}"/>
              </a:ext>
            </a:extLst>
          </p:cNvPr>
          <p:cNvSpPr txBox="1"/>
          <p:nvPr/>
        </p:nvSpPr>
        <p:spPr>
          <a:xfrm>
            <a:off x="1023935" y="1425374"/>
            <a:ext cx="2886075" cy="1095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Group Insurance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4D7779-5238-5A4E-8266-4F7E2FC0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33" y="166617"/>
            <a:ext cx="2044700" cy="2209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7E63CE-E008-F94B-A473-2FA291E85971}"/>
              </a:ext>
            </a:extLst>
          </p:cNvPr>
          <p:cNvSpPr/>
          <p:nvPr/>
        </p:nvSpPr>
        <p:spPr>
          <a:xfrm>
            <a:off x="7137433" y="802720"/>
            <a:ext cx="3870536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Ayuthaya" pitchFamily="2" charset="-34"/>
                <a:cs typeface="Ayuthaya" pitchFamily="2" charset="-34"/>
              </a:rPr>
              <a:t>Nancy Kemper</a:t>
            </a:r>
          </a:p>
          <a:p>
            <a:pPr algn="ctr"/>
            <a:r>
              <a:rPr lang="en-US" sz="28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hlinkClick r:id="rId3"/>
              </a:rPr>
              <a:t>nkemper@murrayins.net</a:t>
            </a:r>
            <a:endParaRPr lang="en-US" sz="2800" dirty="0">
              <a:ln w="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8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(407) 332-0909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639EF2-EDAF-5249-A469-13CA573CA3D1}"/>
              </a:ext>
            </a:extLst>
          </p:cNvPr>
          <p:cNvSpPr txBox="1"/>
          <p:nvPr/>
        </p:nvSpPr>
        <p:spPr>
          <a:xfrm>
            <a:off x="3648056" y="2906092"/>
            <a:ext cx="80497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Murray Insurance Agency offers a diversity options in group health coverage through our partners Rogers Benefit Group, Also as an Agency we count with the  support of CoAdvantage as a PEO’s to help in covering all the needs of a business owners, such as: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Workers Comp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Onboarding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Claims (Work Comp, Unemployment, Etc.)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5CD49F-FC4F-9744-8C81-9C52BD371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2" y="5129681"/>
            <a:ext cx="3932892" cy="15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7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5A88CF1-E6BA-5C42-86D4-4B85E36FE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655100"/>
              </p:ext>
            </p:extLst>
          </p:nvPr>
        </p:nvGraphicFramePr>
        <p:xfrm>
          <a:off x="2373049" y="2345928"/>
          <a:ext cx="2315821" cy="146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65200" imgH="609600" progId="Excel.Sheet.12">
                  <p:embed/>
                </p:oleObj>
              </mc:Choice>
              <mc:Fallback>
                <p:oleObj name="Worksheet" showAsIcon="1" r:id="rId2" imgW="965200" imgH="60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73049" y="2345928"/>
                        <a:ext cx="2315821" cy="1462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229DD4C-1C38-0348-95A8-06156B1FC12A}"/>
              </a:ext>
            </a:extLst>
          </p:cNvPr>
          <p:cNvSpPr txBox="1"/>
          <p:nvPr/>
        </p:nvSpPr>
        <p:spPr>
          <a:xfrm>
            <a:off x="1544675" y="1804920"/>
            <a:ext cx="338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Group Quote Request Form</a:t>
            </a:r>
          </a:p>
        </p:txBody>
      </p:sp>
      <p:graphicFrame>
        <p:nvGraphicFramePr>
          <p:cNvPr id="9" name="Object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7E66F50-CEC7-AD49-9EDC-4D94B34F1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347530"/>
              </p:ext>
            </p:extLst>
          </p:nvPr>
        </p:nvGraphicFramePr>
        <p:xfrm>
          <a:off x="6543713" y="2387769"/>
          <a:ext cx="2315821" cy="14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65200" imgH="609600" progId="Word.Document.8">
                  <p:embed/>
                </p:oleObj>
              </mc:Choice>
              <mc:Fallback>
                <p:oleObj name="Document" showAsIcon="1" r:id="rId4" imgW="965200" imgH="6096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3713" y="2387769"/>
                        <a:ext cx="2315821" cy="146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39FE07A-4CBF-AD43-875A-D6D168478C8E}"/>
              </a:ext>
            </a:extLst>
          </p:cNvPr>
          <p:cNvSpPr txBox="1"/>
          <p:nvPr/>
        </p:nvSpPr>
        <p:spPr>
          <a:xfrm>
            <a:off x="6386122" y="1814800"/>
            <a:ext cx="249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AOR Letter Example – FB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4FE479-0FCF-1E4F-B603-B17306AE2614}"/>
              </a:ext>
            </a:extLst>
          </p:cNvPr>
          <p:cNvSpPr/>
          <p:nvPr/>
        </p:nvSpPr>
        <p:spPr>
          <a:xfrm>
            <a:off x="6807605" y="5675681"/>
            <a:ext cx="4154043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Ayuthaya" pitchFamily="2" charset="-34"/>
                <a:cs typeface="Ayuthaya" pitchFamily="2" charset="-34"/>
              </a:rPr>
              <a:t>Nancy for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Ayuthaya" pitchFamily="2" charset="-34"/>
                <a:cs typeface="Ayuthaya" pitchFamily="2" charset="-34"/>
              </a:rPr>
              <a:t>Lauren for Appointments</a:t>
            </a:r>
            <a:endParaRPr lang="en-US" sz="1600" dirty="0">
              <a:ln w="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196110-0C3B-3144-8D9D-D0A23E95C76F}"/>
              </a:ext>
            </a:extLst>
          </p:cNvPr>
          <p:cNvSpPr txBox="1"/>
          <p:nvPr/>
        </p:nvSpPr>
        <p:spPr>
          <a:xfrm>
            <a:off x="7002588" y="5192878"/>
            <a:ext cx="372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more information, please contact: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FDDCC5-3750-2842-89DF-73C09CD3A1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56" y="208615"/>
            <a:ext cx="3328220" cy="13312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05A12C-20F7-68AA-559E-AF9F457E8714}"/>
              </a:ext>
            </a:extLst>
          </p:cNvPr>
          <p:cNvSpPr txBox="1"/>
          <p:nvPr/>
        </p:nvSpPr>
        <p:spPr>
          <a:xfrm>
            <a:off x="3771566" y="911392"/>
            <a:ext cx="445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To start the Quoting Process</a:t>
            </a:r>
          </a:p>
        </p:txBody>
      </p:sp>
    </p:spTree>
    <p:extLst>
      <p:ext uri="{BB962C8B-B14F-4D97-AF65-F5344CB8AC3E}">
        <p14:creationId xmlns:p14="http://schemas.microsoft.com/office/powerpoint/2010/main" val="2766118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9ABC181-C093-A9F6-2355-8FFB0B2F6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22" y="50997"/>
            <a:ext cx="9201816" cy="629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15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F5473-1DF1-D45C-6169-C53A025B6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09" y="123093"/>
            <a:ext cx="9824062" cy="62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28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3533D-6BD0-5F43-B1E6-731422B9B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70" y="3057848"/>
            <a:ext cx="4141760" cy="16567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BC69B9-B861-ED48-99C8-692D6CB623B1}"/>
              </a:ext>
            </a:extLst>
          </p:cNvPr>
          <p:cNvSpPr/>
          <p:nvPr/>
        </p:nvSpPr>
        <p:spPr>
          <a:xfrm>
            <a:off x="808049" y="1720840"/>
            <a:ext cx="496161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Final Expenses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Life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Disability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Annuities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7186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EA63A4-8811-564C-8C29-BFDEF46ED862}"/>
              </a:ext>
            </a:extLst>
          </p:cNvPr>
          <p:cNvSpPr/>
          <p:nvPr/>
        </p:nvSpPr>
        <p:spPr>
          <a:xfrm>
            <a:off x="0" y="6072188"/>
            <a:ext cx="12192000" cy="557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6BC77-FF89-F940-AB36-65FCC4862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37" y="4668090"/>
            <a:ext cx="4903276" cy="19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EA21EF-2D0F-AC43-9D34-5760CE870EF3}"/>
              </a:ext>
            </a:extLst>
          </p:cNvPr>
          <p:cNvSpPr txBox="1"/>
          <p:nvPr/>
        </p:nvSpPr>
        <p:spPr>
          <a:xfrm>
            <a:off x="506146" y="1401428"/>
            <a:ext cx="1065996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Murray Insurance Agency offers Final Expenses, Life, Disability and Annuities through our partner AMERILIFE 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below partner will also assist you to sell: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Name: Devon Williams</a:t>
            </a:r>
          </a:p>
          <a:p>
            <a:r>
              <a:rPr lang="en-US" dirty="0"/>
              <a:t>Company: AMERILIFE/ GTL.</a:t>
            </a:r>
          </a:p>
          <a:p>
            <a:r>
              <a:rPr lang="en-US" dirty="0"/>
              <a:t>Phone: (800) 531-1411 X 72206</a:t>
            </a:r>
          </a:p>
          <a:p>
            <a:r>
              <a:rPr lang="en-US" dirty="0"/>
              <a:t>Fax: (727) 489-6900</a:t>
            </a:r>
          </a:p>
          <a:p>
            <a:r>
              <a:rPr lang="en-US" dirty="0"/>
              <a:t>E-mail: dwilliams@agentconnection.net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Agent Portal Life Proposal Video (Agent use only). This will guide you through the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https://drive.google.com/file/d/1mSj4lqCBiTrsHO3KI-yTUD4k6l_5P44g/view?usp=sharing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agent appointments are only completed when submitting business.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05A330-511B-3E49-AD61-4A72B91F51AB}"/>
              </a:ext>
            </a:extLst>
          </p:cNvPr>
          <p:cNvSpPr/>
          <p:nvPr/>
        </p:nvSpPr>
        <p:spPr>
          <a:xfrm>
            <a:off x="1533526" y="345436"/>
            <a:ext cx="9480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Final Expenses | Life | Disability | Annuities</a:t>
            </a:r>
          </a:p>
        </p:txBody>
      </p:sp>
    </p:spTree>
    <p:extLst>
      <p:ext uri="{BB962C8B-B14F-4D97-AF65-F5344CB8AC3E}">
        <p14:creationId xmlns:p14="http://schemas.microsoft.com/office/powerpoint/2010/main" val="235761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 bwMode="auto">
          <a:xfrm>
            <a:off x="306917" y="228601"/>
            <a:ext cx="11582400" cy="41275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219170">
              <a:spcBef>
                <a:spcPts val="1600"/>
              </a:spcBef>
              <a:defRPr/>
            </a:pPr>
            <a:br>
              <a:rPr lang="en-US" altLang="en-US" dirty="0">
                <a:ea typeface="ＭＳ Ｐゴシック" pitchFamily="34" charset="-128"/>
                <a:cs typeface="Arial" pitchFamily="34" charset="0"/>
              </a:rPr>
            </a:br>
            <a:br>
              <a:rPr lang="en-US" altLang="en-US" dirty="0">
                <a:ea typeface="ＭＳ Ｐゴシック" pitchFamily="34" charset="-128"/>
                <a:cs typeface="Arial" pitchFamily="34" charset="0"/>
              </a:rPr>
            </a:br>
            <a:br>
              <a:rPr lang="en-US" altLang="en-US" dirty="0">
                <a:ea typeface="ＭＳ Ｐゴシック" pitchFamily="34" charset="-128"/>
                <a:cs typeface="Arial" pitchFamily="34" charset="0"/>
              </a:rPr>
            </a:br>
            <a:br>
              <a:rPr lang="en-US" altLang="en-US" dirty="0">
                <a:ea typeface="ＭＳ Ｐゴシック" pitchFamily="34" charset="-128"/>
                <a:cs typeface="Arial" pitchFamily="34" charset="0"/>
              </a:rPr>
            </a:br>
            <a:r>
              <a:rPr lang="en-US" altLang="en-US" dirty="0">
                <a:ea typeface="ＭＳ Ｐゴシック" pitchFamily="34" charset="-128"/>
                <a:cs typeface="Arial" pitchFamily="34" charset="0"/>
              </a:rPr>
              <a:t>The #1 Dental Network in Florida</a:t>
            </a:r>
            <a:br>
              <a:rPr lang="en-US" altLang="en-US" dirty="0">
                <a:ea typeface="ＭＳ Ｐゴシック" pitchFamily="34" charset="-128"/>
                <a:cs typeface="Arial" pitchFamily="34" charset="0"/>
              </a:rPr>
            </a:br>
            <a:br>
              <a:rPr lang="en-US" altLang="en-US" sz="1867" dirty="0">
                <a:ea typeface="ＭＳ Ｐゴシック" pitchFamily="34" charset="-128"/>
                <a:cs typeface="Arial" pitchFamily="34" charset="0"/>
              </a:rPr>
            </a:br>
            <a:r>
              <a:rPr lang="en-US" altLang="en-US" sz="1867" i="1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Our Copay and Choice PPO networks lead the industry as #1 and #2 in effective discounts in Florida</a:t>
            </a:r>
            <a:r>
              <a:rPr lang="en-US" altLang="en-US" sz="1867" i="1" baseline="300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1</a:t>
            </a:r>
            <a:r>
              <a:rPr lang="en-US" altLang="en-US" sz="1867" i="1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, providing employers with the dental networks that are most successful at saving them money!</a:t>
            </a:r>
            <a:br>
              <a:rPr lang="en-US" altLang="en-US" sz="1867" i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</a:br>
            <a:br>
              <a:rPr lang="en-US" altLang="en-US" sz="1867" i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</a:br>
            <a:endParaRPr lang="en-US" altLang="en-US" sz="1867" dirty="0">
              <a:ea typeface="ＭＳ Ｐゴシック" pitchFamily="34" charset="-128"/>
            </a:endParaRP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90575" indent="-380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523962" indent="-3047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2133547" indent="-3047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743131" indent="-3047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335271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962301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457188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5181470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62830B1-7270-40B5-81E3-DA19D3CC1C2E}" type="slidenum">
              <a:rPr lang="en-US" altLang="en-US">
                <a:solidFill>
                  <a:srgbClr val="99999B"/>
                </a:solidFill>
              </a:rPr>
              <a:pPr eaLnBrk="1" hangingPunct="1"/>
              <a:t>3</a:t>
            </a:fld>
            <a:endParaRPr lang="en-US" altLang="en-US">
              <a:solidFill>
                <a:srgbClr val="99999B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84718" y="2180167"/>
            <a:ext cx="7683500" cy="2675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None/>
              <a:defRPr/>
            </a:pPr>
            <a:r>
              <a:rPr lang="en-US" sz="1867" b="1" dirty="0">
                <a:solidFill>
                  <a:srgbClr val="0091CC"/>
                </a:solidFill>
              </a:rPr>
              <a:t>The most important measure of a network</a:t>
            </a:r>
          </a:p>
          <a:p>
            <a:pPr>
              <a:spcBef>
                <a:spcPts val="533"/>
              </a:spcBef>
              <a:defRPr/>
            </a:pPr>
            <a:r>
              <a:rPr lang="en-US" sz="1867" dirty="0">
                <a:solidFill>
                  <a:prstClr val="black"/>
                </a:solidFill>
              </a:rPr>
              <a:t>Effective discounts reflect the savings when strong discounts are coupled with high in-network utilization</a:t>
            </a:r>
          </a:p>
          <a:p>
            <a:pPr>
              <a:spcBef>
                <a:spcPts val="533"/>
              </a:spcBef>
              <a:defRPr/>
            </a:pPr>
            <a:r>
              <a:rPr lang="en-US" sz="1867" dirty="0">
                <a:solidFill>
                  <a:prstClr val="black"/>
                </a:solidFill>
              </a:rPr>
              <a:t>Power behind our results is a </a:t>
            </a:r>
            <a:r>
              <a:rPr lang="en-US" sz="1867" i="1" dirty="0">
                <a:solidFill>
                  <a:prstClr val="black"/>
                </a:solidFill>
              </a:rPr>
              <a:t>smarter</a:t>
            </a:r>
            <a:r>
              <a:rPr lang="en-US" sz="1867" dirty="0">
                <a:solidFill>
                  <a:prstClr val="black"/>
                </a:solidFill>
              </a:rPr>
              <a:t> network with the right number of the right dentists—at the right discounts</a:t>
            </a:r>
          </a:p>
        </p:txBody>
      </p:sp>
      <p:pic>
        <p:nvPicPr>
          <p:cNvPr id="7066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0" r="23192"/>
          <a:stretch>
            <a:fillRect/>
          </a:stretch>
        </p:blipFill>
        <p:spPr bwMode="auto">
          <a:xfrm>
            <a:off x="8428568" y="2880785"/>
            <a:ext cx="3611033" cy="28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6918" y="4114800"/>
            <a:ext cx="10680700" cy="108254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defRPr/>
            </a:pPr>
            <a:r>
              <a:rPr lang="en-US" sz="1867" b="1" dirty="0">
                <a:solidFill>
                  <a:srgbClr val="0091CC"/>
                </a:solidFill>
                <a:ea typeface="ＭＳ Ｐゴシック" pitchFamily="34" charset="-128"/>
                <a:cs typeface="Arial" pitchFamily="34" charset="0"/>
              </a:rPr>
              <a:t>What are the results?</a:t>
            </a:r>
          </a:p>
          <a:p>
            <a:pPr marL="304792" indent="-304792" defTabSz="1219170">
              <a:spcBef>
                <a:spcPts val="533"/>
              </a:spcBef>
              <a:buFont typeface="Arial" panose="020B0604020202020204" pitchFamily="34" charset="0"/>
              <a:buChar char="•"/>
              <a:defRPr/>
            </a:pPr>
            <a:r>
              <a:rPr lang="en-US" sz="1867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Lower premiums and out-of-pocket costs for employers and consumers </a:t>
            </a:r>
          </a:p>
          <a:p>
            <a:pPr marL="304792" indent="-304792" defTabSz="1219170">
              <a:spcBef>
                <a:spcPts val="533"/>
              </a:spcBef>
              <a:buFont typeface="Arial" panose="020B0604020202020204" pitchFamily="34" charset="0"/>
              <a:buChar char="•"/>
              <a:defRPr/>
            </a:pPr>
            <a:r>
              <a:rPr lang="en-US" sz="1867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Minimizes future rate increases</a:t>
            </a:r>
          </a:p>
        </p:txBody>
      </p:sp>
      <p:sp>
        <p:nvSpPr>
          <p:cNvPr id="70663" name="TextBox 8"/>
          <p:cNvSpPr txBox="1">
            <a:spLocks noChangeArrowheads="1"/>
          </p:cNvSpPr>
          <p:nvPr/>
        </p:nvSpPr>
        <p:spPr bwMode="auto">
          <a:xfrm>
            <a:off x="306918" y="5853777"/>
            <a:ext cx="10680700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70" eaLnBrk="1" hangingPunct="1"/>
            <a:r>
              <a:rPr lang="en-US" altLang="en-US" sz="1333" baseline="30000">
                <a:solidFill>
                  <a:srgbClr val="000000"/>
                </a:solidFill>
              </a:rPr>
              <a:t>1 </a:t>
            </a:r>
            <a:r>
              <a:rPr lang="en-US" altLang="en-US" sz="1333">
                <a:solidFill>
                  <a:srgbClr val="000000"/>
                </a:solidFill>
              </a:rPr>
              <a:t>Ruark Consulting, “2016 PPO Network Study,” 2017.  Other participants in the study include Delta, MetLife, Guardian, Aetna, Cigna, United Healthcare, and others</a:t>
            </a:r>
          </a:p>
        </p:txBody>
      </p:sp>
    </p:spTree>
    <p:extLst>
      <p:ext uri="{BB962C8B-B14F-4D97-AF65-F5344CB8AC3E}">
        <p14:creationId xmlns:p14="http://schemas.microsoft.com/office/powerpoint/2010/main" val="1997946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74C4C90-94C2-E148-B478-D83BF42AB42D}"/>
              </a:ext>
            </a:extLst>
          </p:cNvPr>
          <p:cNvSpPr/>
          <p:nvPr/>
        </p:nvSpPr>
        <p:spPr>
          <a:xfrm>
            <a:off x="368319" y="3998813"/>
            <a:ext cx="8277226" cy="22015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876BD0C-5639-834B-9237-3232A64A8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910010"/>
              </p:ext>
            </p:extLst>
          </p:nvPr>
        </p:nvGraphicFramePr>
        <p:xfrm>
          <a:off x="1218312" y="-1971676"/>
          <a:ext cx="10372725" cy="764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9135E6-1689-D246-8CF1-892BBF6A90D9}"/>
              </a:ext>
            </a:extLst>
          </p:cNvPr>
          <p:cNvSpPr txBox="1"/>
          <p:nvPr/>
        </p:nvSpPr>
        <p:spPr>
          <a:xfrm>
            <a:off x="1127505" y="2426934"/>
            <a:ext cx="211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STEPHANIE</a:t>
            </a:r>
          </a:p>
          <a:p>
            <a:pPr algn="ctr"/>
            <a:r>
              <a:rPr lang="en-US" dirty="0"/>
              <a:t>Our Fearless Leader!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2BE3C-594A-A94C-B8C8-7C40400EFB78}"/>
              </a:ext>
            </a:extLst>
          </p:cNvPr>
          <p:cNvSpPr txBox="1"/>
          <p:nvPr/>
        </p:nvSpPr>
        <p:spPr>
          <a:xfrm>
            <a:off x="3245201" y="2426934"/>
            <a:ext cx="2064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MELANIE</a:t>
            </a:r>
          </a:p>
          <a:p>
            <a:pPr algn="ctr"/>
            <a:r>
              <a:rPr lang="en-US" dirty="0"/>
              <a:t>System and Reports</a:t>
            </a:r>
          </a:p>
          <a:p>
            <a:pPr algn="ctr"/>
            <a:r>
              <a:rPr lang="en-US" dirty="0" err="1"/>
              <a:t>AgencyBloc</a:t>
            </a:r>
            <a:r>
              <a:rPr lang="en-US" dirty="0"/>
              <a:t> Support</a:t>
            </a:r>
          </a:p>
          <a:p>
            <a:pPr algn="ctr"/>
            <a:r>
              <a:rPr lang="en-US" dirty="0"/>
              <a:t>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96A66-D4FB-2048-A2FF-D2942528CA02}"/>
              </a:ext>
            </a:extLst>
          </p:cNvPr>
          <p:cNvSpPr txBox="1"/>
          <p:nvPr/>
        </p:nvSpPr>
        <p:spPr>
          <a:xfrm>
            <a:off x="5326779" y="2426934"/>
            <a:ext cx="2090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ADA</a:t>
            </a:r>
          </a:p>
          <a:p>
            <a:pPr algn="ctr"/>
            <a:r>
              <a:rPr lang="en-US" dirty="0"/>
              <a:t>Onboarding Training</a:t>
            </a:r>
          </a:p>
          <a:p>
            <a:pPr algn="ctr"/>
            <a:r>
              <a:rPr lang="en-US" dirty="0"/>
              <a:t>Product Support</a:t>
            </a:r>
          </a:p>
          <a:p>
            <a:pPr algn="ctr"/>
            <a:r>
              <a:rPr lang="en-US" dirty="0"/>
              <a:t>She has the answer!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6F64C-FD6F-E74A-BB36-F9CB915B1583}"/>
              </a:ext>
            </a:extLst>
          </p:cNvPr>
          <p:cNvSpPr txBox="1"/>
          <p:nvPr/>
        </p:nvSpPr>
        <p:spPr>
          <a:xfrm>
            <a:off x="7241828" y="2426933"/>
            <a:ext cx="2203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RENEE</a:t>
            </a:r>
          </a:p>
          <a:p>
            <a:pPr algn="ctr"/>
            <a:r>
              <a:rPr lang="en-US" dirty="0"/>
              <a:t>All Marketing</a:t>
            </a:r>
          </a:p>
          <a:p>
            <a:pPr algn="ctr"/>
            <a:r>
              <a:rPr lang="en-US" dirty="0"/>
              <a:t>Community Outreach</a:t>
            </a:r>
          </a:p>
          <a:p>
            <a:pPr algn="ctr"/>
            <a:r>
              <a:rPr lang="en-US" dirty="0"/>
              <a:t>PCP Connection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8AB4FB-E061-504B-821A-32049D645D7E}"/>
              </a:ext>
            </a:extLst>
          </p:cNvPr>
          <p:cNvSpPr txBox="1"/>
          <p:nvPr/>
        </p:nvSpPr>
        <p:spPr>
          <a:xfrm>
            <a:off x="9030171" y="2429520"/>
            <a:ext cx="2266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TRISTA</a:t>
            </a:r>
          </a:p>
          <a:p>
            <a:pPr algn="ctr"/>
            <a:r>
              <a:rPr lang="en-US" dirty="0"/>
              <a:t>In Field Agent Training</a:t>
            </a:r>
          </a:p>
          <a:p>
            <a:pPr algn="ctr"/>
            <a:r>
              <a:rPr lang="en-US" dirty="0"/>
              <a:t>Organizer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11037E-E649-714F-BE47-0DC376D22BCD}"/>
              </a:ext>
            </a:extLst>
          </p:cNvPr>
          <p:cNvSpPr txBox="1"/>
          <p:nvPr/>
        </p:nvSpPr>
        <p:spPr>
          <a:xfrm>
            <a:off x="708415" y="4149824"/>
            <a:ext cx="76083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Lauren</a:t>
            </a:r>
            <a:r>
              <a:rPr lang="en-US" dirty="0"/>
              <a:t>: Carrier appointments, Customer Support/Service Blue &amp; FHCP U65.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Nancy</a:t>
            </a:r>
            <a:r>
              <a:rPr lang="en-US" dirty="0"/>
              <a:t>: Group Guru! HELPS MAKE YOU STEADY INCOME!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Michaelene</a:t>
            </a:r>
            <a:r>
              <a:rPr lang="en-US" dirty="0"/>
              <a:t>: C.F.O. – Money, Money, Money!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Lourdes</a:t>
            </a:r>
            <a:r>
              <a:rPr lang="en-US" dirty="0"/>
              <a:t>: Events and Seminars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6252B4-4C59-3843-9280-123103923E91}"/>
              </a:ext>
            </a:extLst>
          </p:cNvPr>
          <p:cNvSpPr txBox="1"/>
          <p:nvPr/>
        </p:nvSpPr>
        <p:spPr>
          <a:xfrm>
            <a:off x="2859729" y="114515"/>
            <a:ext cx="708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YOUR SUPPORT TEAM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E28CE7-F836-AD4E-91C0-FC65997E411C}"/>
              </a:ext>
            </a:extLst>
          </p:cNvPr>
          <p:cNvSpPr txBox="1"/>
          <p:nvPr/>
        </p:nvSpPr>
        <p:spPr>
          <a:xfrm>
            <a:off x="4876799" y="1001197"/>
            <a:ext cx="322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JUST A CALL/TEXT/EMAIL AWAY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3C226F-1C04-0841-A49B-CB1C20AF35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962" y="5311431"/>
            <a:ext cx="3124038" cy="124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NUMBERS/ EMAIL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9085E7-2E47-3A43-8D4A-7897055D7E43}"/>
              </a:ext>
            </a:extLst>
          </p:cNvPr>
          <p:cNvSpPr/>
          <p:nvPr/>
        </p:nvSpPr>
        <p:spPr>
          <a:xfrm>
            <a:off x="3048000" y="1225523"/>
            <a:ext cx="6096000" cy="49587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Lauren Savickas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407-227-5667 cell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lsavickas@murrayins.net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Melanie Livingstone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407-970-5220 cell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mlivingstone@murrayins.net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 Jimenez	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407-760-5585 cell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ajimenez@murrayins.net</a:t>
            </a:r>
            <a:br>
              <a:rPr lang="en-US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Trista Anderson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386-566-9625 cell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tanderson@murrayins.net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Renee Cline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407-421-3295 cell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rcline@murrayins.net</a:t>
            </a:r>
            <a:endParaRPr lang="en-US" sz="1400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52CD07-5C8C-4342-B516-5AB560A6166A}"/>
              </a:ext>
            </a:extLst>
          </p:cNvPr>
          <p:cNvSpPr txBox="1"/>
          <p:nvPr/>
        </p:nvSpPr>
        <p:spPr>
          <a:xfrm>
            <a:off x="168166" y="735723"/>
            <a:ext cx="7093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Murray Office Team: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407-332-0909 Main Number 8:30am – 5:00pm EST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B0E570-3C14-F34D-A18A-9F001E735F29}"/>
              </a:ext>
            </a:extLst>
          </p:cNvPr>
          <p:cNvSpPr txBox="1"/>
          <p:nvPr/>
        </p:nvSpPr>
        <p:spPr>
          <a:xfrm>
            <a:off x="6096000" y="1404976"/>
            <a:ext cx="2334742" cy="2674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Stephanie Aldridge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407-716-7312 cell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saldridge@murrayins.net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Nancy Kemper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407-489-2334 cell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nkemper@murrayins.net</a:t>
            </a:r>
            <a:b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Michaelene</a:t>
            </a:r>
            <a:r>
              <a:rPr lang="en-US" sz="14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Criswell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mcriswell@murrayins.net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2375D2-BF8E-DF45-8495-5A843D4F2EFF}"/>
              </a:ext>
            </a:extLst>
          </p:cNvPr>
          <p:cNvSpPr txBox="1"/>
          <p:nvPr/>
        </p:nvSpPr>
        <p:spPr>
          <a:xfrm>
            <a:off x="1331869" y="6122277"/>
            <a:ext cx="8499571" cy="375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 DON’T KNOW WHO TO ASK?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Melanie, she will direct you to the right person!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6CFDC0-D5FD-D848-98F0-90EAE79833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796" y="228603"/>
            <a:ext cx="3124038" cy="124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10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16B00-202D-434B-A85D-39A828527758}"/>
              </a:ext>
            </a:extLst>
          </p:cNvPr>
          <p:cNvSpPr/>
          <p:nvPr/>
        </p:nvSpPr>
        <p:spPr>
          <a:xfrm>
            <a:off x="493987" y="1134324"/>
            <a:ext cx="4981904" cy="374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1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Florida Blue/ FHCP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 Blue (All Members) / FHCP (Over65)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</a:t>
            </a: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Carmen Mejia-Hill (Murray’s dedicated Support person)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1-800-267-3156	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dedicationASC@floridablue.com</a:t>
            </a:r>
            <a:r>
              <a:rPr lang="en-US" sz="1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 </a:t>
            </a:r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 Blue (Under65 Members) Customer Service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1-800-352-2583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 Blue (Over65 Members) Customer Service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1-800-926-6565	</a:t>
            </a:r>
            <a:b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FHCP CASHIER	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386-676-7100 ext. 7312	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FHCP MEMBER SERVICES	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1-386-615-4022</a:t>
            </a:r>
            <a:b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082682-0554-E04A-AC93-A9019B42428B}"/>
              </a:ext>
            </a:extLst>
          </p:cNvPr>
          <p:cNvSpPr txBox="1"/>
          <p:nvPr/>
        </p:nvSpPr>
        <p:spPr>
          <a:xfrm>
            <a:off x="5475891" y="1249868"/>
            <a:ext cx="3969767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Group Insurance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Rogers Benefits Group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Quoting	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Susan Kinney			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orlandoquoting@rogersbenefitsfl.com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Jacob Rawlins	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407-314-9107	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jrawlins@rogersbenefitsfl.com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Service/Renewals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Michele </a:t>
            </a:r>
            <a:r>
              <a:rPr lang="en-US" sz="1200" b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Wawoe</a:t>
            </a: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407-488-7730	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mwawoe@rogersbenefitsfl.com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43C289-A75A-1E47-849E-86512445D847}"/>
              </a:ext>
            </a:extLst>
          </p:cNvPr>
          <p:cNvSpPr txBox="1"/>
          <p:nvPr/>
        </p:nvSpPr>
        <p:spPr>
          <a:xfrm>
            <a:off x="210207" y="273437"/>
            <a:ext cx="3634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CARRIER AND PARTNER ASSISTANCE</a:t>
            </a:r>
            <a:endParaRPr lang="en-US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68EA1A-B77B-2947-BD25-EFECAA1B0E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65" y="5515307"/>
            <a:ext cx="3124038" cy="12496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40A754-4F20-8848-83F8-6C2CFCF67BAD}"/>
              </a:ext>
            </a:extLst>
          </p:cNvPr>
          <p:cNvSpPr txBox="1"/>
          <p:nvPr/>
        </p:nvSpPr>
        <p:spPr>
          <a:xfrm>
            <a:off x="2432864" y="5770782"/>
            <a:ext cx="206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56187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7491BE-BD7D-D44B-9007-0958A85E5DD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5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Dental Network and Rollover Benefits</a:t>
            </a:r>
            <a:endParaRPr lang="en-US" cap="none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2378" y="2670153"/>
            <a:ext cx="5897247" cy="33225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sz="1600" b="1" dirty="0">
                <a:solidFill>
                  <a:srgbClr val="0091CC"/>
                </a:solidFill>
              </a:rPr>
              <a:t>The most important measure of a network</a:t>
            </a:r>
          </a:p>
          <a:p>
            <a:pPr marL="311143" indent="-311143">
              <a:spcBef>
                <a:spcPts val="533"/>
              </a:spcBef>
            </a:pPr>
            <a:r>
              <a:rPr lang="en-US" sz="1600" dirty="0">
                <a:solidFill>
                  <a:prstClr val="black"/>
                </a:solidFill>
              </a:rPr>
              <a:t>Effective discounts reflect the savings when strong discounts are coupled with high in-network utilization</a:t>
            </a:r>
          </a:p>
          <a:p>
            <a:pPr marL="311143" indent="-311143">
              <a:spcBef>
                <a:spcPts val="533"/>
              </a:spcBef>
            </a:pPr>
            <a:r>
              <a:rPr lang="en-US" sz="1600" b="1" dirty="0">
                <a:solidFill>
                  <a:prstClr val="black"/>
                </a:solidFill>
              </a:rPr>
              <a:t>Consumers have the ability to utilize the negotiated fee  schedule for procedures during their 6 month waiting period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  <a:p>
            <a:pPr marL="311143" indent="-311143">
              <a:spcBef>
                <a:spcPts val="533"/>
              </a:spcBef>
            </a:pPr>
            <a:r>
              <a:rPr lang="en-US" sz="1600" dirty="0">
                <a:solidFill>
                  <a:prstClr val="black"/>
                </a:solidFill>
              </a:rPr>
              <a:t>Power behind our results is a </a:t>
            </a:r>
            <a:r>
              <a:rPr lang="en-US" sz="1600" i="1" dirty="0">
                <a:solidFill>
                  <a:prstClr val="black"/>
                </a:solidFill>
              </a:rPr>
              <a:t>smarter</a:t>
            </a:r>
            <a:r>
              <a:rPr lang="en-US" sz="1600" dirty="0">
                <a:solidFill>
                  <a:prstClr val="black"/>
                </a:solidFill>
              </a:rPr>
              <a:t> network with the 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right number of the right dentists—at the right discounts</a:t>
            </a:r>
          </a:p>
          <a:p>
            <a:pPr marL="0" indent="0">
              <a:spcBef>
                <a:spcPts val="533"/>
              </a:spcBef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9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results?</a:t>
            </a:r>
          </a:p>
          <a:p>
            <a:pPr marL="380990" indent="-380990">
              <a:spcBef>
                <a:spcPts val="533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premiums and out-of-pocket costs for employers and consumers </a:t>
            </a:r>
          </a:p>
          <a:p>
            <a:pPr marL="380990" indent="-380990">
              <a:spcBef>
                <a:spcPts val="533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Minimizes future rate increases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251" y="6507801"/>
            <a:ext cx="1129792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 sz="800" baseline="0">
                <a:solidFill>
                  <a:srgbClr val="55565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067" dirty="0"/>
              <a:t>*</a:t>
            </a:r>
            <a:r>
              <a:rPr lang="en-US" sz="1067" dirty="0" err="1"/>
              <a:t>Ruark</a:t>
            </a:r>
            <a:r>
              <a:rPr lang="en-US" sz="1067" dirty="0"/>
              <a:t> Consulting, “2016 PPO Network Study,” 2017. Other participants in the study include Delta, MetLife, Guardian, Aetna, Cigna, United Healthcare, and others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7251" y="902186"/>
            <a:ext cx="11672829" cy="87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67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#1 Dental Network in Florida</a:t>
            </a:r>
          </a:p>
          <a:p>
            <a:pPr lvl="0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Our Copay and Choice PPO networks lead the industry as #1 and #2 in effective discounts in Florida*, providing employers with the dental networks that are most successful at saving them money!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634886" y="2063008"/>
            <a:ext cx="5121871" cy="706589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600"/>
              </a:spcBef>
              <a:spcAft>
                <a:spcPts val="533"/>
              </a:spcAft>
              <a:buNone/>
            </a:pPr>
            <a:r>
              <a:rPr lang="en-US" sz="1867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annual maximum goes much further than that of other carriers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9977" t="3290" r="24925"/>
          <a:stretch/>
        </p:blipFill>
        <p:spPr>
          <a:xfrm>
            <a:off x="3929257" y="5167419"/>
            <a:ext cx="1851203" cy="1165021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002855" y="2177746"/>
            <a:ext cx="0" cy="430731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69258" y="2063009"/>
            <a:ext cx="557695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7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72,228 Unique Locations Nationwide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25" y="3246154"/>
            <a:ext cx="5665865" cy="290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061021" y="6524654"/>
            <a:ext cx="695737" cy="177620"/>
          </a:xfrm>
        </p:spPr>
        <p:txBody>
          <a:bodyPr/>
          <a:lstStyle/>
          <a:p>
            <a:fld id="{C17491BE-BD7D-D44B-9007-0958A85E5DD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91166" y="2924503"/>
            <a:ext cx="4965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$1,000 Annual Max Plan</a:t>
            </a:r>
          </a:p>
        </p:txBody>
      </p:sp>
    </p:spTree>
    <p:extLst>
      <p:ext uri="{BB962C8B-B14F-4D97-AF65-F5344CB8AC3E}">
        <p14:creationId xmlns:p14="http://schemas.microsoft.com/office/powerpoint/2010/main" val="375694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153" y="192506"/>
            <a:ext cx="10384973" cy="81295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MAXIMUM ROLLOVER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147888" y="1765736"/>
            <a:ext cx="7891462" cy="393192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05393" y="1773108"/>
            <a:ext cx="10894423" cy="2173250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400"/>
              </a:spcAft>
              <a:buNone/>
            </a:pPr>
            <a:r>
              <a:rPr lang="en-US" sz="1800" b="1" dirty="0">
                <a:solidFill>
                  <a:srgbClr val="009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  <a:endParaRPr lang="en-US" sz="1800" dirty="0">
              <a:solidFill>
                <a:srgbClr val="009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average, members have major services every 3-5 years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 small percentage of members actually exceed the annual maximum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Year 3, a qualifying member has the opportunity to double their annual maximum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can use the additional dollars to schedule higher out-of-pocket services in advance, providing added security for an unexpected issue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5393" y="1212315"/>
            <a:ext cx="1089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With our plans, members’ unused benefit dollars from one year are “rolled over” to the next year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63785"/>
              </p:ext>
            </p:extLst>
          </p:nvPr>
        </p:nvGraphicFramePr>
        <p:xfrm>
          <a:off x="705393" y="4170718"/>
          <a:ext cx="10894423" cy="1972440"/>
        </p:xfrm>
        <a:graphic>
          <a:graphicData uri="http://schemas.openxmlformats.org/drawingml/2006/table">
            <a:tbl>
              <a:tblPr firstRow="1" bandRow="1"/>
              <a:tblGrid>
                <a:gridCol w="9804981">
                  <a:extLst>
                    <a:ext uri="{9D8B030D-6E8A-4147-A177-3AD203B41FA5}">
                      <a16:colId xmlns:a16="http://schemas.microsoft.com/office/drawing/2014/main" val="3317715156"/>
                    </a:ext>
                  </a:extLst>
                </a:gridCol>
                <a:gridCol w="1089442">
                  <a:extLst>
                    <a:ext uri="{9D8B030D-6E8A-4147-A177-3AD203B41FA5}">
                      <a16:colId xmlns:a16="http://schemas.microsoft.com/office/drawing/2014/main" val="2111292678"/>
                    </a:ext>
                  </a:extLst>
                </a:gridCol>
              </a:tblGrid>
              <a:tr h="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Rollover example: Based on an annual maximum benefit of $1,000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005CB9"/>
                      </a:solidFill>
                    </a:lnL>
                    <a:lnR w="12700" cmpd="sng">
                      <a:solidFill>
                        <a:srgbClr val="005CB9"/>
                      </a:solidFill>
                    </a:lnR>
                    <a:lnT w="12700" cmpd="sng">
                      <a:solidFill>
                        <a:srgbClr val="005CB9"/>
                      </a:solidFill>
                    </a:lnT>
                    <a:lnB w="25400" cmpd="sng">
                      <a:solidFill>
                        <a:srgbClr val="005CB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14706"/>
                  </a:ext>
                </a:extLst>
              </a:tr>
              <a:tr h="143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Maximum plan expenditure in a given plan year to qualify for the rollover benefit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005CB9"/>
                      </a:solidFill>
                    </a:lnL>
                    <a:lnR w="12700" cmpd="sng">
                      <a:solidFill>
                        <a:srgbClr val="005CB9"/>
                      </a:solidFill>
                    </a:lnR>
                    <a:lnT w="25400" cmpd="sng">
                      <a:solidFill>
                        <a:srgbClr val="005CB9"/>
                      </a:solidFill>
                    </a:lnT>
                    <a:lnB w="12700" cmpd="sng">
                      <a:solidFill>
                        <a:srgbClr val="005CB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$500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5CB9"/>
                      </a:solidFill>
                    </a:lnL>
                    <a:lnR w="12700" cmpd="sng">
                      <a:solidFill>
                        <a:srgbClr val="005CB9"/>
                      </a:solidFill>
                    </a:lnR>
                    <a:lnT w="25400" cmpd="sng">
                      <a:solidFill>
                        <a:srgbClr val="005CB9"/>
                      </a:solidFill>
                    </a:lnT>
                    <a:lnB w="12700" cmpd="sng">
                      <a:solidFill>
                        <a:srgbClr val="005CB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B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426"/>
                  </a:ext>
                </a:extLst>
              </a:tr>
              <a:tr h="120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Amount that gets rolled over to the next plan year for those who qualify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005CB9"/>
                      </a:solidFill>
                    </a:lnL>
                    <a:lnR w="12700" cmpd="sng">
                      <a:solidFill>
                        <a:srgbClr val="005CB9"/>
                      </a:solidFill>
                    </a:lnR>
                    <a:lnT w="12700" cmpd="sng">
                      <a:solidFill>
                        <a:srgbClr val="005CB9"/>
                      </a:solidFill>
                    </a:lnT>
                    <a:lnB w="12700" cmpd="sng">
                      <a:solidFill>
                        <a:srgbClr val="005CB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$350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5CB9"/>
                      </a:solidFill>
                    </a:lnL>
                    <a:lnR w="12700" cmpd="sng">
                      <a:solidFill>
                        <a:srgbClr val="005CB9"/>
                      </a:solidFill>
                    </a:lnR>
                    <a:lnT w="12700" cmpd="sng">
                      <a:solidFill>
                        <a:srgbClr val="005CB9"/>
                      </a:solidFill>
                    </a:lnT>
                    <a:lnB w="12700" cmpd="sng">
                      <a:solidFill>
                        <a:srgbClr val="005CB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60027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Year 2 annual maximum benefit ($1,000 + $350) for members qualifying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</a:rPr>
                        <a:t> for rollover in Year 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005CB9"/>
                      </a:solidFill>
                    </a:lnL>
                    <a:lnR w="12700" cmpd="sng">
                      <a:solidFill>
                        <a:srgbClr val="005CB9"/>
                      </a:solidFill>
                    </a:lnR>
                    <a:lnT w="12700" cmpd="sng">
                      <a:solidFill>
                        <a:srgbClr val="005CB9"/>
                      </a:solidFill>
                    </a:lnT>
                    <a:lnB w="12700" cmpd="sng">
                      <a:solidFill>
                        <a:srgbClr val="005CB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$1,350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5CB9"/>
                      </a:solidFill>
                    </a:lnL>
                    <a:lnR w="12700" cmpd="sng">
                      <a:solidFill>
                        <a:srgbClr val="005CB9"/>
                      </a:solidFill>
                    </a:lnR>
                    <a:lnT w="12700" cmpd="sng">
                      <a:solidFill>
                        <a:srgbClr val="005CB9"/>
                      </a:solidFill>
                    </a:lnT>
                    <a:lnB w="12700" cmpd="sng">
                      <a:solidFill>
                        <a:srgbClr val="005CB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B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8016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Year 3 annual maximum benefit ($1,000 + $350 + $350) for members qualifying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</a:rPr>
                        <a:t> for rollover in Year 1 and 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005CB9"/>
                      </a:solidFill>
                    </a:lnL>
                    <a:lnR w="12700" cmpd="sng">
                      <a:solidFill>
                        <a:srgbClr val="005CB9"/>
                      </a:solidFill>
                    </a:lnR>
                    <a:lnT w="12700" cmpd="sng">
                      <a:solidFill>
                        <a:srgbClr val="005CB9"/>
                      </a:solidFill>
                    </a:lnT>
                    <a:lnB w="12700" cmpd="sng">
                      <a:solidFill>
                        <a:srgbClr val="005CB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$1,700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5CB9"/>
                      </a:solidFill>
                    </a:lnL>
                    <a:lnR w="12700" cmpd="sng">
                      <a:solidFill>
                        <a:srgbClr val="005CB9"/>
                      </a:solidFill>
                    </a:lnR>
                    <a:lnT w="12700" cmpd="sng">
                      <a:solidFill>
                        <a:srgbClr val="005CB9"/>
                      </a:solidFill>
                    </a:lnT>
                    <a:lnB w="12700" cmpd="sng">
                      <a:solidFill>
                        <a:srgbClr val="005CB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4288"/>
                  </a:ext>
                </a:extLst>
              </a:tr>
              <a:tr h="181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Total possible annual maximum benefit after 3 years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(the amount a member can accumulate after 3 years of rollover is capped at $1,000)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005CB9"/>
                      </a:solidFill>
                    </a:lnL>
                    <a:lnR w="12700" cmpd="sng">
                      <a:solidFill>
                        <a:srgbClr val="005CB9"/>
                      </a:solidFill>
                    </a:lnR>
                    <a:lnT w="12700" cmpd="sng">
                      <a:solidFill>
                        <a:srgbClr val="005CB9"/>
                      </a:solidFill>
                    </a:lnT>
                    <a:lnB w="12700" cmpd="sng">
                      <a:solidFill>
                        <a:srgbClr val="005CB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$2,000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5CB9"/>
                      </a:solidFill>
                    </a:lnL>
                    <a:lnR w="12700" cmpd="sng">
                      <a:solidFill>
                        <a:srgbClr val="005CB9"/>
                      </a:solidFill>
                    </a:lnR>
                    <a:lnT w="12700" cmpd="sng">
                      <a:solidFill>
                        <a:srgbClr val="005CB9"/>
                      </a:solidFill>
                    </a:lnT>
                    <a:lnB w="12700" cmpd="sng">
                      <a:solidFill>
                        <a:srgbClr val="005CB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B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0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0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7491BE-BD7D-D44B-9007-0958A85E5D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909" y="184299"/>
            <a:ext cx="11582400" cy="864780"/>
          </a:xfrm>
        </p:spPr>
        <p:txBody>
          <a:bodyPr/>
          <a:lstStyle/>
          <a:p>
            <a:r>
              <a:rPr lang="en-US" sz="2667" dirty="0"/>
              <a:t>Oral Health for Overall Health</a:t>
            </a:r>
            <a:br>
              <a:rPr lang="en-US" sz="2667" dirty="0"/>
            </a:br>
            <a:r>
              <a:rPr lang="en-US" sz="2400" b="0" i="1" dirty="0"/>
              <a:t>Medical Cost Savings Plus Enhanced Benefits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6835" y="1112269"/>
            <a:ext cx="11027501" cy="53026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600"/>
              </a:spcBef>
              <a:buNone/>
            </a:pPr>
            <a:r>
              <a:rPr lang="en-US" sz="1600" i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show significantly lower medical costs for members who use their preventive or periodontal dental services versus those who do not</a:t>
            </a:r>
            <a:r>
              <a:rPr lang="en-US" sz="1600" i="1" baseline="300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i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can lead to substantial savings for employers and members!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1784" y="2691722"/>
            <a:ext cx="3657600" cy="25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933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*Calculated using FairHealth dental claims data.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835" y="6485801"/>
            <a:ext cx="1049596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067" baseline="30000" dirty="0">
                <a:solidFill>
                  <a:srgbClr val="55565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67" dirty="0">
                <a:solidFill>
                  <a:srgbClr val="55565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Dental User Medical Cost Trend” conducted by Blue Cross Blue Shield plan (2016).</a:t>
            </a:r>
            <a:endParaRPr lang="en-US" sz="1067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0863" y="1797197"/>
            <a:ext cx="3401568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0091CC"/>
                </a:solidFill>
              </a:rPr>
              <a:t>$889 </a:t>
            </a:r>
            <a:r>
              <a:rPr lang="en-US" sz="1200" dirty="0">
                <a:solidFill>
                  <a:srgbClr val="0091CC"/>
                </a:solidFill>
              </a:rPr>
              <a:t>extra benefits per year*</a:t>
            </a:r>
          </a:p>
          <a:p>
            <a:r>
              <a:rPr lang="en-US" sz="1200" i="1" dirty="0">
                <a:solidFill>
                  <a:srgbClr val="0091CC"/>
                </a:solidFill>
              </a:rPr>
              <a:t>For average FL adult with Diabetes, CAD, or Pregnancy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8008" y="1797197"/>
            <a:ext cx="3401208" cy="85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0091CC"/>
                </a:solidFill>
              </a:rPr>
              <a:t>$1,110 </a:t>
            </a:r>
            <a:r>
              <a:rPr lang="en-US" sz="1200" dirty="0">
                <a:solidFill>
                  <a:srgbClr val="0091CC"/>
                </a:solidFill>
              </a:rPr>
              <a:t>extra benefits per year*</a:t>
            </a:r>
            <a:endParaRPr lang="en-US" sz="1067" dirty="0">
              <a:solidFill>
                <a:srgbClr val="0091CC"/>
              </a:solidFill>
            </a:endParaRPr>
          </a:p>
          <a:p>
            <a:r>
              <a:rPr lang="en-US" sz="1200" i="1" dirty="0">
                <a:solidFill>
                  <a:srgbClr val="0091CC"/>
                </a:solidFill>
              </a:rPr>
              <a:t>For average FL adult with Oral Cancer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7712" y="1780264"/>
            <a:ext cx="7461504" cy="1182809"/>
          </a:xfrm>
          <a:prstGeom prst="rect">
            <a:avLst/>
          </a:prstGeom>
          <a:noFill/>
          <a:ln>
            <a:solidFill>
              <a:srgbClr val="0091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050" name="Picture 2" descr="C:\Users\d4az\AppData\Local\Microsoft\Windows\Temporary Internet Files\Content.Outlook\NDU1AY6D\FB_GRI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037579" y="3035039"/>
            <a:ext cx="9921769" cy="28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29780" y="5975024"/>
            <a:ext cx="9288201" cy="4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*Periodontal maintenance and scaling available with plans that offer periodontal benefits.</a:t>
            </a:r>
          </a:p>
          <a:p>
            <a:pPr lvl="0"/>
            <a:r>
              <a:rPr lang="en-US" sz="1067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**This benefit is available for members previously diagnosed with oral cancer or for members diagnosed with </a:t>
            </a:r>
            <a:r>
              <a:rPr lang="en-US" sz="1067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Sjögren's</a:t>
            </a:r>
            <a:r>
              <a:rPr lang="en-US" sz="1067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syndrome.</a:t>
            </a:r>
          </a:p>
        </p:txBody>
      </p:sp>
    </p:spTree>
    <p:extLst>
      <p:ext uri="{BB962C8B-B14F-4D97-AF65-F5344CB8AC3E}">
        <p14:creationId xmlns:p14="http://schemas.microsoft.com/office/powerpoint/2010/main" val="168530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92082" y="5608450"/>
            <a:ext cx="5622282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*”Dental User Medical Cost Trend” conducted by Blue Cross Blue Shield plan (2016).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881626" y="1261908"/>
            <a:ext cx="8270626" cy="825414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show significantly lower medical costs for members who use their preventive or periodontal dental services versus those who do not*.  This can lead to substantial savings for employers and members!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81626" y="192506"/>
            <a:ext cx="8157724" cy="812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15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091CC"/>
                </a:solidFill>
                <a:cs typeface="Arial"/>
              </a:rPr>
              <a:t>Oral Health for Overall Health: Medical Cost Savings Opportunity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93160" y="2610717"/>
            <a:ext cx="6640375" cy="2537570"/>
            <a:chOff x="1069160" y="3045359"/>
            <a:chExt cx="6640375" cy="25375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9160" y="3045359"/>
              <a:ext cx="6640375" cy="253757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439046" y="3470379"/>
              <a:ext cx="1641578" cy="249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Montserrat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20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17491BE-BD7D-D44B-9007-0958A85E5DD3}" type="slidenum">
              <a:rPr lang="en-US" sz="1200" smtClean="0"/>
              <a:pPr>
                <a:spcAft>
                  <a:spcPts val="600"/>
                </a:spcAft>
              </a:pPr>
              <a:t>8</a:t>
            </a:fld>
            <a:endParaRPr lang="en-US" sz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89DE77-9B77-F241-9AEC-F91A49B61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81" y="1176793"/>
            <a:ext cx="4548146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5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7491BE-BD7D-D44B-9007-0958A85E5D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909" y="362714"/>
            <a:ext cx="11582400" cy="413004"/>
          </a:xfrm>
        </p:spPr>
        <p:txBody>
          <a:bodyPr/>
          <a:lstStyle/>
          <a:p>
            <a:r>
              <a:rPr lang="en-US" dirty="0"/>
              <a:t>Product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8517535" y="1354816"/>
            <a:ext cx="3337275" cy="4406900"/>
          </a:xfrm>
        </p:spPr>
        <p:txBody>
          <a:bodyPr/>
          <a:lstStyle/>
          <a:p>
            <a:pPr algn="ctr"/>
            <a:r>
              <a:rPr lang="en-US" sz="2133" b="1" dirty="0"/>
              <a:t>HIGHLIGHTS</a:t>
            </a:r>
          </a:p>
          <a:p>
            <a:pPr marL="380990" indent="-38099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Coverage is available to the applicant and their dependents. Ages 19-64 on the effective date</a:t>
            </a:r>
          </a:p>
          <a:p>
            <a:pPr marL="380990" indent="-38099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Cash benefits are paid directly to the member to use as they choose</a:t>
            </a:r>
          </a:p>
          <a:p>
            <a:pPr marL="380990" indent="-38099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Policy is guaranteed renewable</a:t>
            </a:r>
          </a:p>
          <a:p>
            <a:pPr marL="380990" indent="-38099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Rates don’t increase due to age (locked into age at effective date)</a:t>
            </a:r>
          </a:p>
          <a:p>
            <a:pPr marL="380990" indent="-38099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Not coordinated with health plans</a:t>
            </a:r>
          </a:p>
          <a:p>
            <a:pPr marL="380990" indent="-38099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30-day free look period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5909" y="1559541"/>
            <a:ext cx="2082872" cy="1078419"/>
            <a:chOff x="1110933" y="1276954"/>
            <a:chExt cx="1562154" cy="808814"/>
          </a:xfrm>
          <a:solidFill>
            <a:srgbClr val="00AEC7"/>
          </a:solidFill>
        </p:grpSpPr>
        <p:sp>
          <p:nvSpPr>
            <p:cNvPr id="8" name="Rectangle 7"/>
            <p:cNvSpPr/>
            <p:nvPr/>
          </p:nvSpPr>
          <p:spPr>
            <a:xfrm>
              <a:off x="1110933" y="1276954"/>
              <a:ext cx="1562154" cy="80881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133" b="1" dirty="0"/>
                <a:t>Accident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10933" y="1276954"/>
              <a:ext cx="1562154" cy="808814"/>
            </a:xfrm>
            <a:prstGeom prst="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133" b="1" dirty="0"/>
                <a:t>Accident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05909" y="3034349"/>
            <a:ext cx="2082872" cy="1078419"/>
          </a:xfrm>
          <a:prstGeom prst="rect">
            <a:avLst/>
          </a:prstGeom>
          <a:solidFill>
            <a:srgbClr val="00AEC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60" rIns="60960" anchor="ctr"/>
          <a:lstStyle/>
          <a:p>
            <a:pPr algn="ctr"/>
            <a:r>
              <a:rPr lang="en-US" sz="2133" b="1" dirty="0"/>
              <a:t>Critical Illness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909" y="4487045"/>
            <a:ext cx="2082872" cy="1078419"/>
          </a:xfrm>
          <a:prstGeom prst="rect">
            <a:avLst/>
          </a:prstGeom>
          <a:solidFill>
            <a:srgbClr val="00AEC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133" b="1" dirty="0"/>
              <a:t>Hospital Confinement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2401" y="1790973"/>
            <a:ext cx="524661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Two plan choices that cover select accidents in addition to accidental death or dismemberment </a:t>
            </a:r>
            <a:r>
              <a:rPr lang="en-US" sz="1867" b="1" dirty="0">
                <a:latin typeface="Arial" panose="020B0604020202020204" pitchFamily="34" charset="0"/>
                <a:cs typeface="Arial" panose="020B0604020202020204" pitchFamily="34" charset="0"/>
              </a:rPr>
              <a:t>PLAN 2 has the most value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1" y="3081116"/>
            <a:ext cx="534821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$10K-$50K benefit options, upon first diagnosis of a covered illness (i.e. cancer, heart attack, stroke)</a:t>
            </a:r>
            <a:endParaRPr lang="en-US" sz="1867" dirty="0">
              <a:latin typeface="Arial"/>
              <a:ea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1" y="4504299"/>
            <a:ext cx="534821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latin typeface="Arial"/>
                <a:ea typeface="Arial"/>
                <a:cs typeface="Arial"/>
              </a:rPr>
              <a:t>Three plan choices that pay daily confinement amounts in addition to annual hospital admission and special ICU rates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943" y="6222023"/>
            <a:ext cx="109280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Note: </a:t>
            </a:r>
            <a:r>
              <a:rPr lang="en-US" sz="1600" dirty="0"/>
              <a:t>Agents must be appointed with USAble Life to sell these products. Start the process today by emailing Licensing@USAbleLife.com</a:t>
            </a:r>
          </a:p>
        </p:txBody>
      </p:sp>
    </p:spTree>
    <p:extLst>
      <p:ext uri="{BB962C8B-B14F-4D97-AF65-F5344CB8AC3E}">
        <p14:creationId xmlns:p14="http://schemas.microsoft.com/office/powerpoint/2010/main" val="4196123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rida Blue GA Ancillary Training_DRAFT">
  <a:themeElements>
    <a:clrScheme name="Custom 17">
      <a:dk1>
        <a:srgbClr val="0091CC"/>
      </a:dk1>
      <a:lt1>
        <a:srgbClr val="FFFFFF"/>
      </a:lt1>
      <a:dk2>
        <a:srgbClr val="00263E"/>
      </a:dk2>
      <a:lt2>
        <a:srgbClr val="000000"/>
      </a:lt2>
      <a:accent1>
        <a:srgbClr val="0091CC"/>
      </a:accent1>
      <a:accent2>
        <a:srgbClr val="43B02A"/>
      </a:accent2>
      <a:accent3>
        <a:srgbClr val="FFA300"/>
      </a:accent3>
      <a:accent4>
        <a:srgbClr val="E40046"/>
      </a:accent4>
      <a:accent5>
        <a:srgbClr val="00AEC7"/>
      </a:accent5>
      <a:accent6>
        <a:srgbClr val="0B5A89"/>
      </a:accent6>
      <a:hlink>
        <a:srgbClr val="0091CC"/>
      </a:hlink>
      <a:folHlink>
        <a:srgbClr val="00AEC7"/>
      </a:folHlink>
    </a:clrScheme>
    <a:fontScheme name="Montserrat - Digit">
      <a:majorFont>
        <a:latin typeface="Montserrat"/>
        <a:ea typeface="Arial"/>
        <a:cs typeface="Arial"/>
      </a:majorFont>
      <a:minorFont>
        <a:latin typeface="Montserra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numCol="1" spcCol="457200" rtlCol="0">
        <a:spAutoFit/>
      </a:bodyPr>
      <a:lstStyle>
        <a:defPPr>
          <a:lnSpc>
            <a:spcPct val="150000"/>
          </a:lnSpc>
          <a:defRPr sz="1200" dirty="0" smtClean="0">
            <a:solidFill>
              <a:schemeClr val="bg2"/>
            </a:solidFill>
            <a:latin typeface="Arial"/>
            <a:ea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t - Multi 1 - Bright" id="{1EED83A8-EBEE-4595-BF05-49EE0B6BAEB2}" vid="{B438FD33-41AA-434C-8FF8-841AA7F524D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2215</Words>
  <Application>Microsoft Macintosh PowerPoint</Application>
  <PresentationFormat>Widescreen</PresentationFormat>
  <Paragraphs>357</Paragraphs>
  <Slides>33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Arial Black</vt:lpstr>
      <vt:lpstr>Ayuthaya</vt:lpstr>
      <vt:lpstr>Calibri</vt:lpstr>
      <vt:lpstr>Calibri Light</vt:lpstr>
      <vt:lpstr>Montserrat</vt:lpstr>
      <vt:lpstr>Wingdings</vt:lpstr>
      <vt:lpstr>Office Theme</vt:lpstr>
      <vt:lpstr>Florida Blue GA Ancillary Training_DRAFT</vt:lpstr>
      <vt:lpstr>Acrobat Document</vt:lpstr>
      <vt:lpstr>Worksheet</vt:lpstr>
      <vt:lpstr>Document</vt:lpstr>
      <vt:lpstr>PowerPoint Presentation</vt:lpstr>
      <vt:lpstr>PowerPoint Presentation</vt:lpstr>
      <vt:lpstr>    The #1 Dental Network in Florida  Our Copay and Choice PPO networks lead the industry as #1 and #2 in effective discounts in Florida1, providing employers with the dental networks that are most successful at saving them money!  </vt:lpstr>
      <vt:lpstr>Dental Network and Rollover Benefits</vt:lpstr>
      <vt:lpstr>MAXIMUM ROLLOVER</vt:lpstr>
      <vt:lpstr>Oral Health for Overall Health Medical Cost Savings Plus Enhanced Benefits</vt:lpstr>
      <vt:lpstr>PowerPoint Presentation</vt:lpstr>
      <vt:lpstr>PowerPoint Presentation</vt:lpstr>
      <vt:lpstr>Product Overview</vt:lpstr>
      <vt:lpstr>Agent and Member Experience</vt:lpstr>
      <vt:lpstr>Portfolio Changes</vt:lpstr>
      <vt:lpstr>Underwriting</vt:lpstr>
      <vt:lpstr>Newly Designed Collaterals</vt:lpstr>
      <vt:lpstr>Agent Materials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NUMBERS/ EMAIL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Minniear</dc:creator>
  <cp:lastModifiedBy>Trista Brackett Anderson</cp:lastModifiedBy>
  <cp:revision>24</cp:revision>
  <dcterms:created xsi:type="dcterms:W3CDTF">2019-09-23T22:36:23Z</dcterms:created>
  <dcterms:modified xsi:type="dcterms:W3CDTF">2024-01-16T16:25:09Z</dcterms:modified>
</cp:coreProperties>
</file>