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649"/>
  </p:normalViewPr>
  <p:slideViewPr>
    <p:cSldViewPr snapToGrid="0" snapToObjects="1">
      <p:cViewPr varScale="1">
        <p:scale>
          <a:sx n="101" d="100"/>
          <a:sy n="101" d="100"/>
        </p:scale>
        <p:origin x="2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B1C49-0A17-8747-AEB4-EBFBD7EF4114}" type="doc">
      <dgm:prSet loTypeId="urn:microsoft.com/office/officeart/2005/8/layout/hChevron3" loCatId="" qsTypeId="urn:microsoft.com/office/officeart/2005/8/quickstyle/simple1" qsCatId="simple" csTypeId="urn:microsoft.com/office/officeart/2005/8/colors/colorful1" csCatId="colorful" phldr="1"/>
      <dgm:spPr/>
    </dgm:pt>
    <dgm:pt modelId="{A1A820F8-1C91-294B-AAA9-4CB9306BFF3D}">
      <dgm:prSet phldrT="[Text]"/>
      <dgm:spPr/>
      <dgm:t>
        <a:bodyPr/>
        <a:lstStyle/>
        <a:p>
          <a:r>
            <a:rPr lang="en-US" dirty="0"/>
            <a:t>S</a:t>
          </a:r>
        </a:p>
      </dgm:t>
    </dgm:pt>
    <dgm:pt modelId="{58ECCB37-E41E-4540-897D-1F44F8F7086D}" type="parTrans" cxnId="{78F7C3D5-8D94-C644-94B3-D866858DB265}">
      <dgm:prSet/>
      <dgm:spPr/>
      <dgm:t>
        <a:bodyPr/>
        <a:lstStyle/>
        <a:p>
          <a:endParaRPr lang="en-US"/>
        </a:p>
      </dgm:t>
    </dgm:pt>
    <dgm:pt modelId="{0AC2FB78-E313-A84E-BD79-4462E8BE0D90}" type="sibTrans" cxnId="{78F7C3D5-8D94-C644-94B3-D866858DB265}">
      <dgm:prSet/>
      <dgm:spPr/>
      <dgm:t>
        <a:bodyPr/>
        <a:lstStyle/>
        <a:p>
          <a:endParaRPr lang="en-US"/>
        </a:p>
      </dgm:t>
    </dgm:pt>
    <dgm:pt modelId="{F2CA3740-8DD8-6C40-A0C4-1877A0DE51DF}">
      <dgm:prSet phldrT="[Text]"/>
      <dgm:spPr/>
      <dgm:t>
        <a:bodyPr/>
        <a:lstStyle/>
        <a:p>
          <a:r>
            <a:rPr lang="en-US" dirty="0"/>
            <a:t>M</a:t>
          </a:r>
        </a:p>
      </dgm:t>
    </dgm:pt>
    <dgm:pt modelId="{CE259620-125E-1042-ACE3-9D9F27B5A16B}" type="parTrans" cxnId="{69B18C63-5BEC-9943-8420-17109D78DD5E}">
      <dgm:prSet/>
      <dgm:spPr/>
      <dgm:t>
        <a:bodyPr/>
        <a:lstStyle/>
        <a:p>
          <a:endParaRPr lang="en-US"/>
        </a:p>
      </dgm:t>
    </dgm:pt>
    <dgm:pt modelId="{6E2BDCC3-FB58-5848-985C-698608C51497}" type="sibTrans" cxnId="{69B18C63-5BEC-9943-8420-17109D78DD5E}">
      <dgm:prSet/>
      <dgm:spPr/>
      <dgm:t>
        <a:bodyPr/>
        <a:lstStyle/>
        <a:p>
          <a:endParaRPr lang="en-US"/>
        </a:p>
      </dgm:t>
    </dgm:pt>
    <dgm:pt modelId="{C94D624A-D662-6F40-9385-9AC3826368F1}">
      <dgm:prSet phldrT="[Text]"/>
      <dgm:spPr/>
      <dgm:t>
        <a:bodyPr/>
        <a:lstStyle/>
        <a:p>
          <a:r>
            <a:rPr lang="en-US" dirty="0"/>
            <a:t>A</a:t>
          </a:r>
        </a:p>
      </dgm:t>
    </dgm:pt>
    <dgm:pt modelId="{22CEC00B-495A-B04E-A00D-0CEDA4DEBBAA}" type="parTrans" cxnId="{21E1EC4D-CC37-D741-9E05-C4C099602DFE}">
      <dgm:prSet/>
      <dgm:spPr/>
      <dgm:t>
        <a:bodyPr/>
        <a:lstStyle/>
        <a:p>
          <a:endParaRPr lang="en-US"/>
        </a:p>
      </dgm:t>
    </dgm:pt>
    <dgm:pt modelId="{AC78E02D-E18A-4B45-A91E-DAD28C070975}" type="sibTrans" cxnId="{21E1EC4D-CC37-D741-9E05-C4C099602DFE}">
      <dgm:prSet/>
      <dgm:spPr/>
      <dgm:t>
        <a:bodyPr/>
        <a:lstStyle/>
        <a:p>
          <a:endParaRPr lang="en-US"/>
        </a:p>
      </dgm:t>
    </dgm:pt>
    <dgm:pt modelId="{31DE922F-71C1-C14F-940D-E26E9263A830}">
      <dgm:prSet phldrT="[Text]"/>
      <dgm:spPr/>
      <dgm:t>
        <a:bodyPr/>
        <a:lstStyle/>
        <a:p>
          <a:r>
            <a:rPr lang="en-US" dirty="0"/>
            <a:t>R</a:t>
          </a:r>
        </a:p>
      </dgm:t>
    </dgm:pt>
    <dgm:pt modelId="{E4606D33-BA34-8F49-8C9E-1414B559DDC7}" type="parTrans" cxnId="{2FA6D50B-CBB8-774E-BB6A-1A430AEC0F8A}">
      <dgm:prSet/>
      <dgm:spPr/>
      <dgm:t>
        <a:bodyPr/>
        <a:lstStyle/>
        <a:p>
          <a:endParaRPr lang="en-US"/>
        </a:p>
      </dgm:t>
    </dgm:pt>
    <dgm:pt modelId="{B610ED1D-4B0A-D047-ABBF-E2A76E5AC2A4}" type="sibTrans" cxnId="{2FA6D50B-CBB8-774E-BB6A-1A430AEC0F8A}">
      <dgm:prSet/>
      <dgm:spPr/>
      <dgm:t>
        <a:bodyPr/>
        <a:lstStyle/>
        <a:p>
          <a:endParaRPr lang="en-US"/>
        </a:p>
      </dgm:t>
    </dgm:pt>
    <dgm:pt modelId="{6A5B96C7-DD71-7A4A-9D64-F6C1048A5058}">
      <dgm:prSet phldrT="[Text]"/>
      <dgm:spPr/>
      <dgm:t>
        <a:bodyPr/>
        <a:lstStyle/>
        <a:p>
          <a:r>
            <a:rPr lang="en-US" dirty="0"/>
            <a:t>T</a:t>
          </a:r>
        </a:p>
      </dgm:t>
    </dgm:pt>
    <dgm:pt modelId="{A2B1C139-EE76-CB48-B19A-B0B65B3D6BE5}" type="parTrans" cxnId="{621A7359-660A-9646-8E4A-A770FCCD47FF}">
      <dgm:prSet/>
      <dgm:spPr/>
      <dgm:t>
        <a:bodyPr/>
        <a:lstStyle/>
        <a:p>
          <a:endParaRPr lang="en-US"/>
        </a:p>
      </dgm:t>
    </dgm:pt>
    <dgm:pt modelId="{82C2A0A6-ACC7-FC4E-BF6A-EDEDC6B5C358}" type="sibTrans" cxnId="{621A7359-660A-9646-8E4A-A770FCCD47FF}">
      <dgm:prSet/>
      <dgm:spPr/>
      <dgm:t>
        <a:bodyPr/>
        <a:lstStyle/>
        <a:p>
          <a:endParaRPr lang="en-US"/>
        </a:p>
      </dgm:t>
    </dgm:pt>
    <dgm:pt modelId="{E8D9368C-F2A7-724D-8BA4-A6AA783651DB}" type="pres">
      <dgm:prSet presAssocID="{4B6B1C49-0A17-8747-AEB4-EBFBD7EF4114}" presName="Name0" presStyleCnt="0">
        <dgm:presLayoutVars>
          <dgm:dir/>
          <dgm:resizeHandles val="exact"/>
        </dgm:presLayoutVars>
      </dgm:prSet>
      <dgm:spPr/>
    </dgm:pt>
    <dgm:pt modelId="{A5597240-F458-5243-AF7F-2F33722C8258}" type="pres">
      <dgm:prSet presAssocID="{A1A820F8-1C91-294B-AAA9-4CB9306BFF3D}" presName="parTxOnly" presStyleLbl="node1" presStyleIdx="0" presStyleCnt="5">
        <dgm:presLayoutVars>
          <dgm:bulletEnabled val="1"/>
        </dgm:presLayoutVars>
      </dgm:prSet>
      <dgm:spPr/>
    </dgm:pt>
    <dgm:pt modelId="{15B98AE2-F600-EB4A-8F8C-166615BEA5A1}" type="pres">
      <dgm:prSet presAssocID="{0AC2FB78-E313-A84E-BD79-4462E8BE0D90}" presName="parSpace" presStyleCnt="0"/>
      <dgm:spPr/>
    </dgm:pt>
    <dgm:pt modelId="{10B2B98B-8EF6-244E-9785-8C5DABD4061E}" type="pres">
      <dgm:prSet presAssocID="{F2CA3740-8DD8-6C40-A0C4-1877A0DE51DF}" presName="parTxOnly" presStyleLbl="node1" presStyleIdx="1" presStyleCnt="5">
        <dgm:presLayoutVars>
          <dgm:bulletEnabled val="1"/>
        </dgm:presLayoutVars>
      </dgm:prSet>
      <dgm:spPr/>
    </dgm:pt>
    <dgm:pt modelId="{18709562-5F34-C240-850B-C75A839CF3FE}" type="pres">
      <dgm:prSet presAssocID="{6E2BDCC3-FB58-5848-985C-698608C51497}" presName="parSpace" presStyleCnt="0"/>
      <dgm:spPr/>
    </dgm:pt>
    <dgm:pt modelId="{D4B1F0D0-4043-BE41-84ED-F0494C599536}" type="pres">
      <dgm:prSet presAssocID="{C94D624A-D662-6F40-9385-9AC3826368F1}" presName="parTxOnly" presStyleLbl="node1" presStyleIdx="2" presStyleCnt="5">
        <dgm:presLayoutVars>
          <dgm:bulletEnabled val="1"/>
        </dgm:presLayoutVars>
      </dgm:prSet>
      <dgm:spPr/>
    </dgm:pt>
    <dgm:pt modelId="{DCA669AD-7A22-8048-8E53-50411FAECF27}" type="pres">
      <dgm:prSet presAssocID="{AC78E02D-E18A-4B45-A91E-DAD28C070975}" presName="parSpace" presStyleCnt="0"/>
      <dgm:spPr/>
    </dgm:pt>
    <dgm:pt modelId="{474D0B08-CC71-3044-8D66-7072CBD6FCA9}" type="pres">
      <dgm:prSet presAssocID="{31DE922F-71C1-C14F-940D-E26E9263A830}" presName="parTxOnly" presStyleLbl="node1" presStyleIdx="3" presStyleCnt="5">
        <dgm:presLayoutVars>
          <dgm:bulletEnabled val="1"/>
        </dgm:presLayoutVars>
      </dgm:prSet>
      <dgm:spPr/>
    </dgm:pt>
    <dgm:pt modelId="{F9968E94-82A3-9146-BB4C-C412008BAE33}" type="pres">
      <dgm:prSet presAssocID="{B610ED1D-4B0A-D047-ABBF-E2A76E5AC2A4}" presName="parSpace" presStyleCnt="0"/>
      <dgm:spPr/>
    </dgm:pt>
    <dgm:pt modelId="{31AC7047-F588-4547-9351-9443B996B50A}" type="pres">
      <dgm:prSet presAssocID="{6A5B96C7-DD71-7A4A-9D64-F6C1048A5058}" presName="parTxOnly" presStyleLbl="node1" presStyleIdx="4" presStyleCnt="5">
        <dgm:presLayoutVars>
          <dgm:bulletEnabled val="1"/>
        </dgm:presLayoutVars>
      </dgm:prSet>
      <dgm:spPr/>
    </dgm:pt>
  </dgm:ptLst>
  <dgm:cxnLst>
    <dgm:cxn modelId="{2FA6D50B-CBB8-774E-BB6A-1A430AEC0F8A}" srcId="{4B6B1C49-0A17-8747-AEB4-EBFBD7EF4114}" destId="{31DE922F-71C1-C14F-940D-E26E9263A830}" srcOrd="3" destOrd="0" parTransId="{E4606D33-BA34-8F49-8C9E-1414B559DDC7}" sibTransId="{B610ED1D-4B0A-D047-ABBF-E2A76E5AC2A4}"/>
    <dgm:cxn modelId="{0FB9A015-2F8E-B64F-B980-236B9CCAEA68}" type="presOf" srcId="{F2CA3740-8DD8-6C40-A0C4-1877A0DE51DF}" destId="{10B2B98B-8EF6-244E-9785-8C5DABD4061E}" srcOrd="0" destOrd="0" presId="urn:microsoft.com/office/officeart/2005/8/layout/hChevron3"/>
    <dgm:cxn modelId="{BCAD223C-9A7D-A94A-9A9C-403F0E7AFE0D}" type="presOf" srcId="{6A5B96C7-DD71-7A4A-9D64-F6C1048A5058}" destId="{31AC7047-F588-4547-9351-9443B996B50A}" srcOrd="0" destOrd="0" presId="urn:microsoft.com/office/officeart/2005/8/layout/hChevron3"/>
    <dgm:cxn modelId="{21E1EC4D-CC37-D741-9E05-C4C099602DFE}" srcId="{4B6B1C49-0A17-8747-AEB4-EBFBD7EF4114}" destId="{C94D624A-D662-6F40-9385-9AC3826368F1}" srcOrd="2" destOrd="0" parTransId="{22CEC00B-495A-B04E-A00D-0CEDA4DEBBAA}" sibTransId="{AC78E02D-E18A-4B45-A91E-DAD28C070975}"/>
    <dgm:cxn modelId="{621A7359-660A-9646-8E4A-A770FCCD47FF}" srcId="{4B6B1C49-0A17-8747-AEB4-EBFBD7EF4114}" destId="{6A5B96C7-DD71-7A4A-9D64-F6C1048A5058}" srcOrd="4" destOrd="0" parTransId="{A2B1C139-EE76-CB48-B19A-B0B65B3D6BE5}" sibTransId="{82C2A0A6-ACC7-FC4E-BF6A-EDEDC6B5C358}"/>
    <dgm:cxn modelId="{A177E959-8172-FB4B-BD5B-14AF9E432A40}" type="presOf" srcId="{31DE922F-71C1-C14F-940D-E26E9263A830}" destId="{474D0B08-CC71-3044-8D66-7072CBD6FCA9}" srcOrd="0" destOrd="0" presId="urn:microsoft.com/office/officeart/2005/8/layout/hChevron3"/>
    <dgm:cxn modelId="{69B18C63-5BEC-9943-8420-17109D78DD5E}" srcId="{4B6B1C49-0A17-8747-AEB4-EBFBD7EF4114}" destId="{F2CA3740-8DD8-6C40-A0C4-1877A0DE51DF}" srcOrd="1" destOrd="0" parTransId="{CE259620-125E-1042-ACE3-9D9F27B5A16B}" sibTransId="{6E2BDCC3-FB58-5848-985C-698608C51497}"/>
    <dgm:cxn modelId="{99B40C81-3FA5-9C48-A177-E2515A46E094}" type="presOf" srcId="{A1A820F8-1C91-294B-AAA9-4CB9306BFF3D}" destId="{A5597240-F458-5243-AF7F-2F33722C8258}" srcOrd="0" destOrd="0" presId="urn:microsoft.com/office/officeart/2005/8/layout/hChevron3"/>
    <dgm:cxn modelId="{F575ADB2-9F27-6243-B3B0-FA7E823DBD7A}" type="presOf" srcId="{C94D624A-D662-6F40-9385-9AC3826368F1}" destId="{D4B1F0D0-4043-BE41-84ED-F0494C599536}" srcOrd="0" destOrd="0" presId="urn:microsoft.com/office/officeart/2005/8/layout/hChevron3"/>
    <dgm:cxn modelId="{78F7C3D5-8D94-C644-94B3-D866858DB265}" srcId="{4B6B1C49-0A17-8747-AEB4-EBFBD7EF4114}" destId="{A1A820F8-1C91-294B-AAA9-4CB9306BFF3D}" srcOrd="0" destOrd="0" parTransId="{58ECCB37-E41E-4540-897D-1F44F8F7086D}" sibTransId="{0AC2FB78-E313-A84E-BD79-4462E8BE0D90}"/>
    <dgm:cxn modelId="{E57D59FA-9BEC-DB4C-BE7B-753513AF35FB}" type="presOf" srcId="{4B6B1C49-0A17-8747-AEB4-EBFBD7EF4114}" destId="{E8D9368C-F2A7-724D-8BA4-A6AA783651DB}" srcOrd="0" destOrd="0" presId="urn:microsoft.com/office/officeart/2005/8/layout/hChevron3"/>
    <dgm:cxn modelId="{83985C8E-E53A-454F-8AB7-F1E5F1D41D02}" type="presParOf" srcId="{E8D9368C-F2A7-724D-8BA4-A6AA783651DB}" destId="{A5597240-F458-5243-AF7F-2F33722C8258}" srcOrd="0" destOrd="0" presId="urn:microsoft.com/office/officeart/2005/8/layout/hChevron3"/>
    <dgm:cxn modelId="{C190272C-7033-D541-BCAA-620CCFB6ACA9}" type="presParOf" srcId="{E8D9368C-F2A7-724D-8BA4-A6AA783651DB}" destId="{15B98AE2-F600-EB4A-8F8C-166615BEA5A1}" srcOrd="1" destOrd="0" presId="urn:microsoft.com/office/officeart/2005/8/layout/hChevron3"/>
    <dgm:cxn modelId="{F41D6CFB-1D46-D542-8D15-CA8DE5C8C44D}" type="presParOf" srcId="{E8D9368C-F2A7-724D-8BA4-A6AA783651DB}" destId="{10B2B98B-8EF6-244E-9785-8C5DABD4061E}" srcOrd="2" destOrd="0" presId="urn:microsoft.com/office/officeart/2005/8/layout/hChevron3"/>
    <dgm:cxn modelId="{3B0D9FEC-35AF-ED47-B9A2-B192C0C8446A}" type="presParOf" srcId="{E8D9368C-F2A7-724D-8BA4-A6AA783651DB}" destId="{18709562-5F34-C240-850B-C75A839CF3FE}" srcOrd="3" destOrd="0" presId="urn:microsoft.com/office/officeart/2005/8/layout/hChevron3"/>
    <dgm:cxn modelId="{58FCB931-4587-2D4A-9C54-947C8E570401}" type="presParOf" srcId="{E8D9368C-F2A7-724D-8BA4-A6AA783651DB}" destId="{D4B1F0D0-4043-BE41-84ED-F0494C599536}" srcOrd="4" destOrd="0" presId="urn:microsoft.com/office/officeart/2005/8/layout/hChevron3"/>
    <dgm:cxn modelId="{8F1E8554-A80C-2444-854A-25AE6252AF5A}" type="presParOf" srcId="{E8D9368C-F2A7-724D-8BA4-A6AA783651DB}" destId="{DCA669AD-7A22-8048-8E53-50411FAECF27}" srcOrd="5" destOrd="0" presId="urn:microsoft.com/office/officeart/2005/8/layout/hChevron3"/>
    <dgm:cxn modelId="{8D025678-2A9D-8C4E-A405-72814F70E176}" type="presParOf" srcId="{E8D9368C-F2A7-724D-8BA4-A6AA783651DB}" destId="{474D0B08-CC71-3044-8D66-7072CBD6FCA9}" srcOrd="6" destOrd="0" presId="urn:microsoft.com/office/officeart/2005/8/layout/hChevron3"/>
    <dgm:cxn modelId="{8888317E-8282-D948-896F-E469F789CC53}" type="presParOf" srcId="{E8D9368C-F2A7-724D-8BA4-A6AA783651DB}" destId="{F9968E94-82A3-9146-BB4C-C412008BAE33}" srcOrd="7" destOrd="0" presId="urn:microsoft.com/office/officeart/2005/8/layout/hChevron3"/>
    <dgm:cxn modelId="{964A3FC1-F376-AA4E-A1D6-B2541B22FC65}" type="presParOf" srcId="{E8D9368C-F2A7-724D-8BA4-A6AA783651DB}" destId="{31AC7047-F588-4547-9351-9443B996B50A}"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97240-F458-5243-AF7F-2F33722C8258}">
      <dsp:nvSpPr>
        <dsp:cNvPr id="0" name=""/>
        <dsp:cNvSpPr/>
      </dsp:nvSpPr>
      <dsp:spPr>
        <a:xfrm>
          <a:off x="1266" y="3328087"/>
          <a:ext cx="2469093" cy="987637"/>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034" tIns="136017" rIns="68009" bIns="136017" numCol="1" spcCol="1270" anchor="ctr" anchorCtr="0">
          <a:noAutofit/>
        </a:bodyPr>
        <a:lstStyle/>
        <a:p>
          <a:pPr marL="0" lvl="0" indent="0" algn="ctr" defTabSz="2266950">
            <a:lnSpc>
              <a:spcPct val="90000"/>
            </a:lnSpc>
            <a:spcBef>
              <a:spcPct val="0"/>
            </a:spcBef>
            <a:spcAft>
              <a:spcPct val="35000"/>
            </a:spcAft>
            <a:buNone/>
          </a:pPr>
          <a:r>
            <a:rPr lang="en-US" sz="5100" kern="1200" dirty="0"/>
            <a:t>S</a:t>
          </a:r>
        </a:p>
      </dsp:txBody>
      <dsp:txXfrm>
        <a:off x="1266" y="3328087"/>
        <a:ext cx="2222184" cy="987637"/>
      </dsp:txXfrm>
    </dsp:sp>
    <dsp:sp modelId="{10B2B98B-8EF6-244E-9785-8C5DABD4061E}">
      <dsp:nvSpPr>
        <dsp:cNvPr id="0" name=""/>
        <dsp:cNvSpPr/>
      </dsp:nvSpPr>
      <dsp:spPr>
        <a:xfrm>
          <a:off x="1976540" y="3328087"/>
          <a:ext cx="2469093" cy="987637"/>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026" tIns="136017" rIns="68009" bIns="136017" numCol="1" spcCol="1270" anchor="ctr" anchorCtr="0">
          <a:noAutofit/>
        </a:bodyPr>
        <a:lstStyle/>
        <a:p>
          <a:pPr marL="0" lvl="0" indent="0" algn="ctr" defTabSz="2266950">
            <a:lnSpc>
              <a:spcPct val="90000"/>
            </a:lnSpc>
            <a:spcBef>
              <a:spcPct val="0"/>
            </a:spcBef>
            <a:spcAft>
              <a:spcPct val="35000"/>
            </a:spcAft>
            <a:buNone/>
          </a:pPr>
          <a:r>
            <a:rPr lang="en-US" sz="5100" kern="1200" dirty="0"/>
            <a:t>M</a:t>
          </a:r>
        </a:p>
      </dsp:txBody>
      <dsp:txXfrm>
        <a:off x="2470359" y="3328087"/>
        <a:ext cx="1481456" cy="987637"/>
      </dsp:txXfrm>
    </dsp:sp>
    <dsp:sp modelId="{D4B1F0D0-4043-BE41-84ED-F0494C599536}">
      <dsp:nvSpPr>
        <dsp:cNvPr id="0" name=""/>
        <dsp:cNvSpPr/>
      </dsp:nvSpPr>
      <dsp:spPr>
        <a:xfrm>
          <a:off x="3951815" y="3328087"/>
          <a:ext cx="2469093" cy="987637"/>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026" tIns="136017" rIns="68009" bIns="136017" numCol="1" spcCol="1270" anchor="ctr" anchorCtr="0">
          <a:noAutofit/>
        </a:bodyPr>
        <a:lstStyle/>
        <a:p>
          <a:pPr marL="0" lvl="0" indent="0" algn="ctr" defTabSz="2266950">
            <a:lnSpc>
              <a:spcPct val="90000"/>
            </a:lnSpc>
            <a:spcBef>
              <a:spcPct val="0"/>
            </a:spcBef>
            <a:spcAft>
              <a:spcPct val="35000"/>
            </a:spcAft>
            <a:buNone/>
          </a:pPr>
          <a:r>
            <a:rPr lang="en-US" sz="5100" kern="1200" dirty="0"/>
            <a:t>A</a:t>
          </a:r>
        </a:p>
      </dsp:txBody>
      <dsp:txXfrm>
        <a:off x="4445634" y="3328087"/>
        <a:ext cx="1481456" cy="987637"/>
      </dsp:txXfrm>
    </dsp:sp>
    <dsp:sp modelId="{474D0B08-CC71-3044-8D66-7072CBD6FCA9}">
      <dsp:nvSpPr>
        <dsp:cNvPr id="0" name=""/>
        <dsp:cNvSpPr/>
      </dsp:nvSpPr>
      <dsp:spPr>
        <a:xfrm>
          <a:off x="5927090" y="3328087"/>
          <a:ext cx="2469093" cy="987637"/>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026" tIns="136017" rIns="68009" bIns="136017" numCol="1" spcCol="1270" anchor="ctr" anchorCtr="0">
          <a:noAutofit/>
        </a:bodyPr>
        <a:lstStyle/>
        <a:p>
          <a:pPr marL="0" lvl="0" indent="0" algn="ctr" defTabSz="2266950">
            <a:lnSpc>
              <a:spcPct val="90000"/>
            </a:lnSpc>
            <a:spcBef>
              <a:spcPct val="0"/>
            </a:spcBef>
            <a:spcAft>
              <a:spcPct val="35000"/>
            </a:spcAft>
            <a:buNone/>
          </a:pPr>
          <a:r>
            <a:rPr lang="en-US" sz="5100" kern="1200" dirty="0"/>
            <a:t>R</a:t>
          </a:r>
        </a:p>
      </dsp:txBody>
      <dsp:txXfrm>
        <a:off x="6420909" y="3328087"/>
        <a:ext cx="1481456" cy="987637"/>
      </dsp:txXfrm>
    </dsp:sp>
    <dsp:sp modelId="{31AC7047-F588-4547-9351-9443B996B50A}">
      <dsp:nvSpPr>
        <dsp:cNvPr id="0" name=""/>
        <dsp:cNvSpPr/>
      </dsp:nvSpPr>
      <dsp:spPr>
        <a:xfrm>
          <a:off x="7902365" y="3328087"/>
          <a:ext cx="2469093" cy="987637"/>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026" tIns="136017" rIns="68009" bIns="136017" numCol="1" spcCol="1270" anchor="ctr" anchorCtr="0">
          <a:noAutofit/>
        </a:bodyPr>
        <a:lstStyle/>
        <a:p>
          <a:pPr marL="0" lvl="0" indent="0" algn="ctr" defTabSz="2266950">
            <a:lnSpc>
              <a:spcPct val="90000"/>
            </a:lnSpc>
            <a:spcBef>
              <a:spcPct val="0"/>
            </a:spcBef>
            <a:spcAft>
              <a:spcPct val="35000"/>
            </a:spcAft>
            <a:buNone/>
          </a:pPr>
          <a:r>
            <a:rPr lang="en-US" sz="5100" kern="1200" dirty="0"/>
            <a:t>T</a:t>
          </a:r>
        </a:p>
      </dsp:txBody>
      <dsp:txXfrm>
        <a:off x="8396184" y="3328087"/>
        <a:ext cx="1481456" cy="98763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51E71-85AF-4E4C-85A5-E23FE8FF8C21}" type="datetimeFigureOut">
              <a:rPr lang="en-US" smtClean="0"/>
              <a:t>11/17/23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0FE6E-0F1E-9C41-A9F6-30ABDC3FB9B1}" type="slidenum">
              <a:rPr lang="en-US" smtClean="0"/>
              <a:t>‹#›</a:t>
            </a:fld>
            <a:endParaRPr lang="en-US"/>
          </a:p>
        </p:txBody>
      </p:sp>
    </p:spTree>
    <p:extLst>
      <p:ext uri="{BB962C8B-B14F-4D97-AF65-F5344CB8AC3E}">
        <p14:creationId xmlns:p14="http://schemas.microsoft.com/office/powerpoint/2010/main" val="366845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0FE6E-0F1E-9C41-A9F6-30ABDC3FB9B1}" type="slidenum">
              <a:rPr lang="en-US" smtClean="0"/>
              <a:t>23</a:t>
            </a:fld>
            <a:endParaRPr lang="en-US"/>
          </a:p>
        </p:txBody>
      </p:sp>
    </p:spTree>
    <p:extLst>
      <p:ext uri="{BB962C8B-B14F-4D97-AF65-F5344CB8AC3E}">
        <p14:creationId xmlns:p14="http://schemas.microsoft.com/office/powerpoint/2010/main" val="57445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D4EE7-21F3-1E48-AF8B-F93C405B0F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741A9D-AD3F-5845-8C6D-52C8271131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006F37-CDE2-1A41-9D3E-F0115C8192DF}"/>
              </a:ext>
            </a:extLst>
          </p:cNvPr>
          <p:cNvSpPr>
            <a:spLocks noGrp="1"/>
          </p:cNvSpPr>
          <p:nvPr>
            <p:ph type="dt" sz="half" idx="10"/>
          </p:nvPr>
        </p:nvSpPr>
        <p:spPr/>
        <p:txBody>
          <a:bodyPr/>
          <a:lstStyle/>
          <a:p>
            <a:fld id="{B630A397-09E2-1C48-A410-EF19AF838D56}" type="datetimeFigureOut">
              <a:rPr lang="en-US" smtClean="0"/>
              <a:t>11/17/23</a:t>
            </a:fld>
            <a:endParaRPr lang="en-US"/>
          </a:p>
        </p:txBody>
      </p:sp>
      <p:sp>
        <p:nvSpPr>
          <p:cNvPr id="5" name="Footer Placeholder 4">
            <a:extLst>
              <a:ext uri="{FF2B5EF4-FFF2-40B4-BE49-F238E27FC236}">
                <a16:creationId xmlns:a16="http://schemas.microsoft.com/office/drawing/2014/main" id="{0B80EBAF-885D-3C40-B366-DFB96847E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FF941-0DD9-0546-880B-A732D639360D}"/>
              </a:ext>
            </a:extLst>
          </p:cNvPr>
          <p:cNvSpPr>
            <a:spLocks noGrp="1"/>
          </p:cNvSpPr>
          <p:nvPr>
            <p:ph type="sldNum" sz="quarter" idx="12"/>
          </p:nvPr>
        </p:nvSpPr>
        <p:spPr/>
        <p:txBody>
          <a:bodyPr/>
          <a:lstStyle/>
          <a:p>
            <a:fld id="{F86A28DA-EC97-2F4A-9099-4773CF6E5207}" type="slidenum">
              <a:rPr lang="en-US" smtClean="0"/>
              <a:t>‹#›</a:t>
            </a:fld>
            <a:endParaRPr lang="en-US"/>
          </a:p>
        </p:txBody>
      </p:sp>
    </p:spTree>
    <p:extLst>
      <p:ext uri="{BB962C8B-B14F-4D97-AF65-F5344CB8AC3E}">
        <p14:creationId xmlns:p14="http://schemas.microsoft.com/office/powerpoint/2010/main" val="17985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97B8E-CF03-634A-B32F-E41D53B0E6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ED313F-8EE4-0143-B549-46A3B8A4BA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904E8-78C4-364F-B3C3-4654F7005005}"/>
              </a:ext>
            </a:extLst>
          </p:cNvPr>
          <p:cNvSpPr>
            <a:spLocks noGrp="1"/>
          </p:cNvSpPr>
          <p:nvPr>
            <p:ph type="dt" sz="half" idx="10"/>
          </p:nvPr>
        </p:nvSpPr>
        <p:spPr/>
        <p:txBody>
          <a:bodyPr/>
          <a:lstStyle/>
          <a:p>
            <a:fld id="{B630A397-09E2-1C48-A410-EF19AF838D56}" type="datetimeFigureOut">
              <a:rPr lang="en-US" smtClean="0"/>
              <a:t>11/17/23</a:t>
            </a:fld>
            <a:endParaRPr lang="en-US"/>
          </a:p>
        </p:txBody>
      </p:sp>
      <p:sp>
        <p:nvSpPr>
          <p:cNvPr id="5" name="Footer Placeholder 4">
            <a:extLst>
              <a:ext uri="{FF2B5EF4-FFF2-40B4-BE49-F238E27FC236}">
                <a16:creationId xmlns:a16="http://schemas.microsoft.com/office/drawing/2014/main" id="{56BCB130-93C7-8845-807B-6AA8D5A04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1CB8F-8273-5947-9C5D-96B223AA7C06}"/>
              </a:ext>
            </a:extLst>
          </p:cNvPr>
          <p:cNvSpPr>
            <a:spLocks noGrp="1"/>
          </p:cNvSpPr>
          <p:nvPr>
            <p:ph type="sldNum" sz="quarter" idx="12"/>
          </p:nvPr>
        </p:nvSpPr>
        <p:spPr/>
        <p:txBody>
          <a:bodyPr/>
          <a:lstStyle/>
          <a:p>
            <a:fld id="{F86A28DA-EC97-2F4A-9099-4773CF6E5207}" type="slidenum">
              <a:rPr lang="en-US" smtClean="0"/>
              <a:t>‹#›</a:t>
            </a:fld>
            <a:endParaRPr lang="en-US"/>
          </a:p>
        </p:txBody>
      </p:sp>
    </p:spTree>
    <p:extLst>
      <p:ext uri="{BB962C8B-B14F-4D97-AF65-F5344CB8AC3E}">
        <p14:creationId xmlns:p14="http://schemas.microsoft.com/office/powerpoint/2010/main" val="3148607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6A3E4B-33AD-E046-86AD-397D0112FB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E40E4C-00C2-DD42-BC99-7F3152F776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C042F-D065-B243-987B-DC94FA96B085}"/>
              </a:ext>
            </a:extLst>
          </p:cNvPr>
          <p:cNvSpPr>
            <a:spLocks noGrp="1"/>
          </p:cNvSpPr>
          <p:nvPr>
            <p:ph type="dt" sz="half" idx="10"/>
          </p:nvPr>
        </p:nvSpPr>
        <p:spPr/>
        <p:txBody>
          <a:bodyPr/>
          <a:lstStyle/>
          <a:p>
            <a:fld id="{B630A397-09E2-1C48-A410-EF19AF838D56}" type="datetimeFigureOut">
              <a:rPr lang="en-US" smtClean="0"/>
              <a:t>11/17/23</a:t>
            </a:fld>
            <a:endParaRPr lang="en-US"/>
          </a:p>
        </p:txBody>
      </p:sp>
      <p:sp>
        <p:nvSpPr>
          <p:cNvPr id="5" name="Footer Placeholder 4">
            <a:extLst>
              <a:ext uri="{FF2B5EF4-FFF2-40B4-BE49-F238E27FC236}">
                <a16:creationId xmlns:a16="http://schemas.microsoft.com/office/drawing/2014/main" id="{FF5B35D1-D76D-FC47-934F-C1EDA3188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C5A7C-8591-2749-9C4D-019ECB2E6BBA}"/>
              </a:ext>
            </a:extLst>
          </p:cNvPr>
          <p:cNvSpPr>
            <a:spLocks noGrp="1"/>
          </p:cNvSpPr>
          <p:nvPr>
            <p:ph type="sldNum" sz="quarter" idx="12"/>
          </p:nvPr>
        </p:nvSpPr>
        <p:spPr/>
        <p:txBody>
          <a:bodyPr/>
          <a:lstStyle/>
          <a:p>
            <a:fld id="{F86A28DA-EC97-2F4A-9099-4773CF6E5207}" type="slidenum">
              <a:rPr lang="en-US" smtClean="0"/>
              <a:t>‹#›</a:t>
            </a:fld>
            <a:endParaRPr lang="en-US"/>
          </a:p>
        </p:txBody>
      </p:sp>
    </p:spTree>
    <p:extLst>
      <p:ext uri="{BB962C8B-B14F-4D97-AF65-F5344CB8AC3E}">
        <p14:creationId xmlns:p14="http://schemas.microsoft.com/office/powerpoint/2010/main" val="4287459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A27C-ADE4-464C-9390-9A13186755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20BE5-C2E7-6F41-A935-68B94D7867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7468A-0A5B-3340-ABC1-88C79FB64FF8}"/>
              </a:ext>
            </a:extLst>
          </p:cNvPr>
          <p:cNvSpPr>
            <a:spLocks noGrp="1"/>
          </p:cNvSpPr>
          <p:nvPr>
            <p:ph type="dt" sz="half" idx="10"/>
          </p:nvPr>
        </p:nvSpPr>
        <p:spPr/>
        <p:txBody>
          <a:bodyPr/>
          <a:lstStyle/>
          <a:p>
            <a:fld id="{B630A397-09E2-1C48-A410-EF19AF838D56}" type="datetimeFigureOut">
              <a:rPr lang="en-US" smtClean="0"/>
              <a:t>11/17/23</a:t>
            </a:fld>
            <a:endParaRPr lang="en-US"/>
          </a:p>
        </p:txBody>
      </p:sp>
      <p:sp>
        <p:nvSpPr>
          <p:cNvPr id="5" name="Footer Placeholder 4">
            <a:extLst>
              <a:ext uri="{FF2B5EF4-FFF2-40B4-BE49-F238E27FC236}">
                <a16:creationId xmlns:a16="http://schemas.microsoft.com/office/drawing/2014/main" id="{2A8148C3-69DA-A94F-AB6A-B104BA23D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8CBA6-BB55-8F4C-9E4B-2A06A8B5517D}"/>
              </a:ext>
            </a:extLst>
          </p:cNvPr>
          <p:cNvSpPr>
            <a:spLocks noGrp="1"/>
          </p:cNvSpPr>
          <p:nvPr>
            <p:ph type="sldNum" sz="quarter" idx="12"/>
          </p:nvPr>
        </p:nvSpPr>
        <p:spPr/>
        <p:txBody>
          <a:bodyPr/>
          <a:lstStyle/>
          <a:p>
            <a:fld id="{F86A28DA-EC97-2F4A-9099-4773CF6E5207}" type="slidenum">
              <a:rPr lang="en-US" smtClean="0"/>
              <a:t>‹#›</a:t>
            </a:fld>
            <a:endParaRPr lang="en-US"/>
          </a:p>
        </p:txBody>
      </p:sp>
    </p:spTree>
    <p:extLst>
      <p:ext uri="{BB962C8B-B14F-4D97-AF65-F5344CB8AC3E}">
        <p14:creationId xmlns:p14="http://schemas.microsoft.com/office/powerpoint/2010/main" val="311981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1E04-EEC6-F94D-968B-DD40FC5679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B0BF2-B641-0E4B-81B4-802EA3366D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1D576F-3A20-BD4F-BCC9-76A4EFCB831B}"/>
              </a:ext>
            </a:extLst>
          </p:cNvPr>
          <p:cNvSpPr>
            <a:spLocks noGrp="1"/>
          </p:cNvSpPr>
          <p:nvPr>
            <p:ph type="dt" sz="half" idx="10"/>
          </p:nvPr>
        </p:nvSpPr>
        <p:spPr/>
        <p:txBody>
          <a:bodyPr/>
          <a:lstStyle/>
          <a:p>
            <a:fld id="{B630A397-09E2-1C48-A410-EF19AF838D56}" type="datetimeFigureOut">
              <a:rPr lang="en-US" smtClean="0"/>
              <a:t>11/17/23</a:t>
            </a:fld>
            <a:endParaRPr lang="en-US"/>
          </a:p>
        </p:txBody>
      </p:sp>
      <p:sp>
        <p:nvSpPr>
          <p:cNvPr id="5" name="Footer Placeholder 4">
            <a:extLst>
              <a:ext uri="{FF2B5EF4-FFF2-40B4-BE49-F238E27FC236}">
                <a16:creationId xmlns:a16="http://schemas.microsoft.com/office/drawing/2014/main" id="{0DED7917-B8F2-2F44-8A4B-3BE25F69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3C530-3119-2E44-932C-C174C793FC3B}"/>
              </a:ext>
            </a:extLst>
          </p:cNvPr>
          <p:cNvSpPr>
            <a:spLocks noGrp="1"/>
          </p:cNvSpPr>
          <p:nvPr>
            <p:ph type="sldNum" sz="quarter" idx="12"/>
          </p:nvPr>
        </p:nvSpPr>
        <p:spPr/>
        <p:txBody>
          <a:bodyPr/>
          <a:lstStyle/>
          <a:p>
            <a:fld id="{F86A28DA-EC97-2F4A-9099-4773CF6E5207}" type="slidenum">
              <a:rPr lang="en-US" smtClean="0"/>
              <a:t>‹#›</a:t>
            </a:fld>
            <a:endParaRPr lang="en-US"/>
          </a:p>
        </p:txBody>
      </p:sp>
    </p:spTree>
    <p:extLst>
      <p:ext uri="{BB962C8B-B14F-4D97-AF65-F5344CB8AC3E}">
        <p14:creationId xmlns:p14="http://schemas.microsoft.com/office/powerpoint/2010/main" val="321756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EF45-61DE-5E48-B9AA-0E251D9455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F8AF79-03CB-8F42-A759-C820997E9E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0F0427-078B-264F-8E54-9F3FBCCBA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BBDAAE-5B7E-9344-B1EB-061B05C9D2AD}"/>
              </a:ext>
            </a:extLst>
          </p:cNvPr>
          <p:cNvSpPr>
            <a:spLocks noGrp="1"/>
          </p:cNvSpPr>
          <p:nvPr>
            <p:ph type="dt" sz="half" idx="10"/>
          </p:nvPr>
        </p:nvSpPr>
        <p:spPr/>
        <p:txBody>
          <a:bodyPr/>
          <a:lstStyle/>
          <a:p>
            <a:fld id="{B630A397-09E2-1C48-A410-EF19AF838D56}" type="datetimeFigureOut">
              <a:rPr lang="en-US" smtClean="0"/>
              <a:t>11/17/23</a:t>
            </a:fld>
            <a:endParaRPr lang="en-US"/>
          </a:p>
        </p:txBody>
      </p:sp>
      <p:sp>
        <p:nvSpPr>
          <p:cNvPr id="6" name="Footer Placeholder 5">
            <a:extLst>
              <a:ext uri="{FF2B5EF4-FFF2-40B4-BE49-F238E27FC236}">
                <a16:creationId xmlns:a16="http://schemas.microsoft.com/office/drawing/2014/main" id="{0EE11A6A-AB67-9143-B03A-FE29DEB51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A5485-B9C1-5D4B-9B2F-6B479E597FCB}"/>
              </a:ext>
            </a:extLst>
          </p:cNvPr>
          <p:cNvSpPr>
            <a:spLocks noGrp="1"/>
          </p:cNvSpPr>
          <p:nvPr>
            <p:ph type="sldNum" sz="quarter" idx="12"/>
          </p:nvPr>
        </p:nvSpPr>
        <p:spPr/>
        <p:txBody>
          <a:bodyPr/>
          <a:lstStyle/>
          <a:p>
            <a:fld id="{F86A28DA-EC97-2F4A-9099-4773CF6E5207}" type="slidenum">
              <a:rPr lang="en-US" smtClean="0"/>
              <a:t>‹#›</a:t>
            </a:fld>
            <a:endParaRPr lang="en-US"/>
          </a:p>
        </p:txBody>
      </p:sp>
    </p:spTree>
    <p:extLst>
      <p:ext uri="{BB962C8B-B14F-4D97-AF65-F5344CB8AC3E}">
        <p14:creationId xmlns:p14="http://schemas.microsoft.com/office/powerpoint/2010/main" val="2129406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2796-8661-4F4F-B132-B899AE1B7F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CE47AF-BC7B-294B-B28E-99FF3D2E1D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BC42E9-6284-1B45-9A02-ADD2D959EB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E8E8E-6624-0A4C-8C28-183CEACD16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77356F-1FB4-4246-A474-FD49639C61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5958FF-6BAF-514C-8DE2-A9CE0029CE00}"/>
              </a:ext>
            </a:extLst>
          </p:cNvPr>
          <p:cNvSpPr>
            <a:spLocks noGrp="1"/>
          </p:cNvSpPr>
          <p:nvPr>
            <p:ph type="dt" sz="half" idx="10"/>
          </p:nvPr>
        </p:nvSpPr>
        <p:spPr/>
        <p:txBody>
          <a:bodyPr/>
          <a:lstStyle/>
          <a:p>
            <a:fld id="{B630A397-09E2-1C48-A410-EF19AF838D56}" type="datetimeFigureOut">
              <a:rPr lang="en-US" smtClean="0"/>
              <a:t>11/17/23</a:t>
            </a:fld>
            <a:endParaRPr lang="en-US"/>
          </a:p>
        </p:txBody>
      </p:sp>
      <p:sp>
        <p:nvSpPr>
          <p:cNvPr id="8" name="Footer Placeholder 7">
            <a:extLst>
              <a:ext uri="{FF2B5EF4-FFF2-40B4-BE49-F238E27FC236}">
                <a16:creationId xmlns:a16="http://schemas.microsoft.com/office/drawing/2014/main" id="{AFD71325-D9A9-D246-BB8C-77E431D10D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129F39-275C-A341-A576-BF58092B546F}"/>
              </a:ext>
            </a:extLst>
          </p:cNvPr>
          <p:cNvSpPr>
            <a:spLocks noGrp="1"/>
          </p:cNvSpPr>
          <p:nvPr>
            <p:ph type="sldNum" sz="quarter" idx="12"/>
          </p:nvPr>
        </p:nvSpPr>
        <p:spPr/>
        <p:txBody>
          <a:bodyPr/>
          <a:lstStyle/>
          <a:p>
            <a:fld id="{F86A28DA-EC97-2F4A-9099-4773CF6E5207}" type="slidenum">
              <a:rPr lang="en-US" smtClean="0"/>
              <a:t>‹#›</a:t>
            </a:fld>
            <a:endParaRPr lang="en-US"/>
          </a:p>
        </p:txBody>
      </p:sp>
    </p:spTree>
    <p:extLst>
      <p:ext uri="{BB962C8B-B14F-4D97-AF65-F5344CB8AC3E}">
        <p14:creationId xmlns:p14="http://schemas.microsoft.com/office/powerpoint/2010/main" val="1688223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9982C-4AF0-2A40-B6B0-CF50CBAEF2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39201-6266-A443-A59F-722B7D58F04E}"/>
              </a:ext>
            </a:extLst>
          </p:cNvPr>
          <p:cNvSpPr>
            <a:spLocks noGrp="1"/>
          </p:cNvSpPr>
          <p:nvPr>
            <p:ph type="dt" sz="half" idx="10"/>
          </p:nvPr>
        </p:nvSpPr>
        <p:spPr/>
        <p:txBody>
          <a:bodyPr/>
          <a:lstStyle/>
          <a:p>
            <a:fld id="{B630A397-09E2-1C48-A410-EF19AF838D56}" type="datetimeFigureOut">
              <a:rPr lang="en-US" smtClean="0"/>
              <a:t>11/17/23</a:t>
            </a:fld>
            <a:endParaRPr lang="en-US"/>
          </a:p>
        </p:txBody>
      </p:sp>
      <p:sp>
        <p:nvSpPr>
          <p:cNvPr id="4" name="Footer Placeholder 3">
            <a:extLst>
              <a:ext uri="{FF2B5EF4-FFF2-40B4-BE49-F238E27FC236}">
                <a16:creationId xmlns:a16="http://schemas.microsoft.com/office/drawing/2014/main" id="{62FFCAA2-9207-9746-BA5B-3A3D9D3DF3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418339-F6D4-6F4D-BB71-244F0E06A933}"/>
              </a:ext>
            </a:extLst>
          </p:cNvPr>
          <p:cNvSpPr>
            <a:spLocks noGrp="1"/>
          </p:cNvSpPr>
          <p:nvPr>
            <p:ph type="sldNum" sz="quarter" idx="12"/>
          </p:nvPr>
        </p:nvSpPr>
        <p:spPr/>
        <p:txBody>
          <a:bodyPr/>
          <a:lstStyle/>
          <a:p>
            <a:fld id="{F86A28DA-EC97-2F4A-9099-4773CF6E5207}" type="slidenum">
              <a:rPr lang="en-US" smtClean="0"/>
              <a:t>‹#›</a:t>
            </a:fld>
            <a:endParaRPr lang="en-US"/>
          </a:p>
        </p:txBody>
      </p:sp>
    </p:spTree>
    <p:extLst>
      <p:ext uri="{BB962C8B-B14F-4D97-AF65-F5344CB8AC3E}">
        <p14:creationId xmlns:p14="http://schemas.microsoft.com/office/powerpoint/2010/main" val="358666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4F8D52-F048-8F4A-B362-3613266587C4}"/>
              </a:ext>
            </a:extLst>
          </p:cNvPr>
          <p:cNvSpPr>
            <a:spLocks noGrp="1"/>
          </p:cNvSpPr>
          <p:nvPr>
            <p:ph type="dt" sz="half" idx="10"/>
          </p:nvPr>
        </p:nvSpPr>
        <p:spPr/>
        <p:txBody>
          <a:bodyPr/>
          <a:lstStyle/>
          <a:p>
            <a:fld id="{B630A397-09E2-1C48-A410-EF19AF838D56}" type="datetimeFigureOut">
              <a:rPr lang="en-US" smtClean="0"/>
              <a:t>11/17/23</a:t>
            </a:fld>
            <a:endParaRPr lang="en-US"/>
          </a:p>
        </p:txBody>
      </p:sp>
      <p:sp>
        <p:nvSpPr>
          <p:cNvPr id="3" name="Footer Placeholder 2">
            <a:extLst>
              <a:ext uri="{FF2B5EF4-FFF2-40B4-BE49-F238E27FC236}">
                <a16:creationId xmlns:a16="http://schemas.microsoft.com/office/drawing/2014/main" id="{6CD59657-3E49-1547-AD26-B5ACA5C82F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B16D76-2BF2-F444-BB3D-2D9B71A484D2}"/>
              </a:ext>
            </a:extLst>
          </p:cNvPr>
          <p:cNvSpPr>
            <a:spLocks noGrp="1"/>
          </p:cNvSpPr>
          <p:nvPr>
            <p:ph type="sldNum" sz="quarter" idx="12"/>
          </p:nvPr>
        </p:nvSpPr>
        <p:spPr/>
        <p:txBody>
          <a:bodyPr/>
          <a:lstStyle/>
          <a:p>
            <a:fld id="{F86A28DA-EC97-2F4A-9099-4773CF6E5207}" type="slidenum">
              <a:rPr lang="en-US" smtClean="0"/>
              <a:t>‹#›</a:t>
            </a:fld>
            <a:endParaRPr lang="en-US"/>
          </a:p>
        </p:txBody>
      </p:sp>
    </p:spTree>
    <p:extLst>
      <p:ext uri="{BB962C8B-B14F-4D97-AF65-F5344CB8AC3E}">
        <p14:creationId xmlns:p14="http://schemas.microsoft.com/office/powerpoint/2010/main" val="866940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5181-FEC6-0642-9743-333AD57CC2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65D6C-7AF1-BB45-9986-74DB6ECAF7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6E755-91E5-F743-A810-92268C71A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93DC0F-B4A6-9E41-AEAB-E7167CE6BFC1}"/>
              </a:ext>
            </a:extLst>
          </p:cNvPr>
          <p:cNvSpPr>
            <a:spLocks noGrp="1"/>
          </p:cNvSpPr>
          <p:nvPr>
            <p:ph type="dt" sz="half" idx="10"/>
          </p:nvPr>
        </p:nvSpPr>
        <p:spPr/>
        <p:txBody>
          <a:bodyPr/>
          <a:lstStyle/>
          <a:p>
            <a:fld id="{B630A397-09E2-1C48-A410-EF19AF838D56}" type="datetimeFigureOut">
              <a:rPr lang="en-US" smtClean="0"/>
              <a:t>11/17/23</a:t>
            </a:fld>
            <a:endParaRPr lang="en-US"/>
          </a:p>
        </p:txBody>
      </p:sp>
      <p:sp>
        <p:nvSpPr>
          <p:cNvPr id="6" name="Footer Placeholder 5">
            <a:extLst>
              <a:ext uri="{FF2B5EF4-FFF2-40B4-BE49-F238E27FC236}">
                <a16:creationId xmlns:a16="http://schemas.microsoft.com/office/drawing/2014/main" id="{5CF13036-5D09-684D-B0C9-8B1A414AF8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99C6B2-DE1F-854F-8343-27548E47F273}"/>
              </a:ext>
            </a:extLst>
          </p:cNvPr>
          <p:cNvSpPr>
            <a:spLocks noGrp="1"/>
          </p:cNvSpPr>
          <p:nvPr>
            <p:ph type="sldNum" sz="quarter" idx="12"/>
          </p:nvPr>
        </p:nvSpPr>
        <p:spPr/>
        <p:txBody>
          <a:bodyPr/>
          <a:lstStyle/>
          <a:p>
            <a:fld id="{F86A28DA-EC97-2F4A-9099-4773CF6E5207}" type="slidenum">
              <a:rPr lang="en-US" smtClean="0"/>
              <a:t>‹#›</a:t>
            </a:fld>
            <a:endParaRPr lang="en-US"/>
          </a:p>
        </p:txBody>
      </p:sp>
    </p:spTree>
    <p:extLst>
      <p:ext uri="{BB962C8B-B14F-4D97-AF65-F5344CB8AC3E}">
        <p14:creationId xmlns:p14="http://schemas.microsoft.com/office/powerpoint/2010/main" val="92391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F900E-2571-F84A-B204-0B6BFB77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0F040E-CEEC-3345-BAF0-ACB4311544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CEE6B6-48F0-6047-A07E-1668EA5023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F7E2F-7615-B94B-9937-31557780F54D}"/>
              </a:ext>
            </a:extLst>
          </p:cNvPr>
          <p:cNvSpPr>
            <a:spLocks noGrp="1"/>
          </p:cNvSpPr>
          <p:nvPr>
            <p:ph type="dt" sz="half" idx="10"/>
          </p:nvPr>
        </p:nvSpPr>
        <p:spPr/>
        <p:txBody>
          <a:bodyPr/>
          <a:lstStyle/>
          <a:p>
            <a:fld id="{B630A397-09E2-1C48-A410-EF19AF838D56}" type="datetimeFigureOut">
              <a:rPr lang="en-US" smtClean="0"/>
              <a:t>11/17/23</a:t>
            </a:fld>
            <a:endParaRPr lang="en-US"/>
          </a:p>
        </p:txBody>
      </p:sp>
      <p:sp>
        <p:nvSpPr>
          <p:cNvPr id="6" name="Footer Placeholder 5">
            <a:extLst>
              <a:ext uri="{FF2B5EF4-FFF2-40B4-BE49-F238E27FC236}">
                <a16:creationId xmlns:a16="http://schemas.microsoft.com/office/drawing/2014/main" id="{CB986BF3-4F86-354D-B3DB-C8101625B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F9EEC3-DABF-AE44-8766-025EECD8454A}"/>
              </a:ext>
            </a:extLst>
          </p:cNvPr>
          <p:cNvSpPr>
            <a:spLocks noGrp="1"/>
          </p:cNvSpPr>
          <p:nvPr>
            <p:ph type="sldNum" sz="quarter" idx="12"/>
          </p:nvPr>
        </p:nvSpPr>
        <p:spPr/>
        <p:txBody>
          <a:bodyPr/>
          <a:lstStyle/>
          <a:p>
            <a:fld id="{F86A28DA-EC97-2F4A-9099-4773CF6E5207}" type="slidenum">
              <a:rPr lang="en-US" smtClean="0"/>
              <a:t>‹#›</a:t>
            </a:fld>
            <a:endParaRPr lang="en-US"/>
          </a:p>
        </p:txBody>
      </p:sp>
    </p:spTree>
    <p:extLst>
      <p:ext uri="{BB962C8B-B14F-4D97-AF65-F5344CB8AC3E}">
        <p14:creationId xmlns:p14="http://schemas.microsoft.com/office/powerpoint/2010/main" val="7469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A50A84-DD22-F143-8A74-4F3958DEE6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7C7709-2711-A440-8F43-3CBC6C34AF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644CE-DA5B-B44C-BBE8-7B1B609AB9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0A397-09E2-1C48-A410-EF19AF838D56}" type="datetimeFigureOut">
              <a:rPr lang="en-US" smtClean="0"/>
              <a:t>11/17/23</a:t>
            </a:fld>
            <a:endParaRPr lang="en-US"/>
          </a:p>
        </p:txBody>
      </p:sp>
      <p:sp>
        <p:nvSpPr>
          <p:cNvPr id="5" name="Footer Placeholder 4">
            <a:extLst>
              <a:ext uri="{FF2B5EF4-FFF2-40B4-BE49-F238E27FC236}">
                <a16:creationId xmlns:a16="http://schemas.microsoft.com/office/drawing/2014/main" id="{88E45389-B6FC-6341-985D-4286BB416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2FF50D-44D6-6841-92D5-868217F698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A28DA-EC97-2F4A-9099-4773CF6E5207}" type="slidenum">
              <a:rPr lang="en-US" smtClean="0"/>
              <a:t>‹#›</a:t>
            </a:fld>
            <a:endParaRPr lang="en-US"/>
          </a:p>
        </p:txBody>
      </p:sp>
    </p:spTree>
    <p:extLst>
      <p:ext uri="{BB962C8B-B14F-4D97-AF65-F5344CB8AC3E}">
        <p14:creationId xmlns:p14="http://schemas.microsoft.com/office/powerpoint/2010/main" val="1864861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loridablue.com/agent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8" Type="http://schemas.openxmlformats.org/officeDocument/2006/relationships/hyperlink" Target="mailto:nkemper@murrayins.net" TargetMode="External"/><Relationship Id="rId3" Type="http://schemas.openxmlformats.org/officeDocument/2006/relationships/hyperlink" Target="mailto:mlivingstone@murrayins.net" TargetMode="External"/><Relationship Id="rId7" Type="http://schemas.openxmlformats.org/officeDocument/2006/relationships/hyperlink" Target="mailto:saldridge@murrayins.net" TargetMode="External"/><Relationship Id="rId2" Type="http://schemas.openxmlformats.org/officeDocument/2006/relationships/hyperlink" Target="mailto:lsavickas@murrayins.net" TargetMode="External"/><Relationship Id="rId1" Type="http://schemas.openxmlformats.org/officeDocument/2006/relationships/slideLayout" Target="../slideLayouts/slideLayout2.xml"/><Relationship Id="rId6" Type="http://schemas.openxmlformats.org/officeDocument/2006/relationships/hyperlink" Target="mailto:rcline@murrayins.net" TargetMode="External"/><Relationship Id="rId5" Type="http://schemas.openxmlformats.org/officeDocument/2006/relationships/hyperlink" Target="mailto:tanderson@murrayins.net" TargetMode="External"/><Relationship Id="rId10" Type="http://schemas.openxmlformats.org/officeDocument/2006/relationships/image" Target="../media/image45.png"/><Relationship Id="rId4" Type="http://schemas.openxmlformats.org/officeDocument/2006/relationships/hyperlink" Target="mailto:ajimenez@murrayins.net" TargetMode="External"/><Relationship Id="rId9" Type="http://schemas.openxmlformats.org/officeDocument/2006/relationships/hyperlink" Target="mailto:mcriswell@murrayins.net"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drawing&#10;&#10;Description automatically generated">
            <a:extLst>
              <a:ext uri="{FF2B5EF4-FFF2-40B4-BE49-F238E27FC236}">
                <a16:creationId xmlns:a16="http://schemas.microsoft.com/office/drawing/2014/main" id="{A3EC2222-93DE-3B4F-A5C1-CFD2E7CFC1A6}"/>
              </a:ext>
            </a:extLst>
          </p:cNvPr>
          <p:cNvPicPr>
            <a:picLocks noChangeAspect="1"/>
          </p:cNvPicPr>
          <p:nvPr/>
        </p:nvPicPr>
        <p:blipFill>
          <a:blip r:embed="rId2"/>
          <a:stretch>
            <a:fillRect/>
          </a:stretch>
        </p:blipFill>
        <p:spPr>
          <a:xfrm>
            <a:off x="420130" y="5511040"/>
            <a:ext cx="1926110" cy="1017340"/>
          </a:xfrm>
          <a:prstGeom prst="rect">
            <a:avLst/>
          </a:prstGeom>
        </p:spPr>
      </p:pic>
      <p:pic>
        <p:nvPicPr>
          <p:cNvPr id="7" name="Picture 6" descr="A close up of a logo&#10;&#10;Description automatically generated">
            <a:extLst>
              <a:ext uri="{FF2B5EF4-FFF2-40B4-BE49-F238E27FC236}">
                <a16:creationId xmlns:a16="http://schemas.microsoft.com/office/drawing/2014/main" id="{95F36B73-4433-524A-97C1-5236CE68C33B}"/>
              </a:ext>
            </a:extLst>
          </p:cNvPr>
          <p:cNvPicPr>
            <a:picLocks noChangeAspect="1"/>
          </p:cNvPicPr>
          <p:nvPr/>
        </p:nvPicPr>
        <p:blipFill>
          <a:blip r:embed="rId3"/>
          <a:stretch>
            <a:fillRect/>
          </a:stretch>
        </p:blipFill>
        <p:spPr>
          <a:xfrm>
            <a:off x="7795568" y="5046786"/>
            <a:ext cx="4533900" cy="1765300"/>
          </a:xfrm>
          <a:prstGeom prst="rect">
            <a:avLst/>
          </a:prstGeom>
        </p:spPr>
      </p:pic>
      <p:sp>
        <p:nvSpPr>
          <p:cNvPr id="10" name="Striped Right Arrow 9">
            <a:extLst>
              <a:ext uri="{FF2B5EF4-FFF2-40B4-BE49-F238E27FC236}">
                <a16:creationId xmlns:a16="http://schemas.microsoft.com/office/drawing/2014/main" id="{F6D80DFF-E571-964C-9E76-A5D21F67AFC5}"/>
              </a:ext>
            </a:extLst>
          </p:cNvPr>
          <p:cNvSpPr/>
          <p:nvPr/>
        </p:nvSpPr>
        <p:spPr>
          <a:xfrm>
            <a:off x="1450428" y="4178323"/>
            <a:ext cx="9354206" cy="80841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EA763F8-1048-D84C-BF4B-32DF6F829E60}"/>
              </a:ext>
            </a:extLst>
          </p:cNvPr>
          <p:cNvPicPr>
            <a:picLocks noChangeAspect="1"/>
          </p:cNvPicPr>
          <p:nvPr/>
        </p:nvPicPr>
        <p:blipFill>
          <a:blip r:embed="rId4"/>
          <a:stretch>
            <a:fillRect/>
          </a:stretch>
        </p:blipFill>
        <p:spPr>
          <a:xfrm>
            <a:off x="1611355" y="1753710"/>
            <a:ext cx="8232690" cy="3293076"/>
          </a:xfrm>
          <a:prstGeom prst="rect">
            <a:avLst/>
          </a:prstGeom>
        </p:spPr>
      </p:pic>
      <p:sp>
        <p:nvSpPr>
          <p:cNvPr id="11" name="Diagonal Stripe 10">
            <a:extLst>
              <a:ext uri="{FF2B5EF4-FFF2-40B4-BE49-F238E27FC236}">
                <a16:creationId xmlns:a16="http://schemas.microsoft.com/office/drawing/2014/main" id="{5EB58FFB-CAC2-C64E-90F8-0CE32E9EA223}"/>
              </a:ext>
            </a:extLst>
          </p:cNvPr>
          <p:cNvSpPr/>
          <p:nvPr/>
        </p:nvSpPr>
        <p:spPr>
          <a:xfrm>
            <a:off x="0" y="0"/>
            <a:ext cx="2123090" cy="767255"/>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iagonal Stripe 11">
            <a:extLst>
              <a:ext uri="{FF2B5EF4-FFF2-40B4-BE49-F238E27FC236}">
                <a16:creationId xmlns:a16="http://schemas.microsoft.com/office/drawing/2014/main" id="{2FA95783-3315-FC49-92FB-CECDD4523F95}"/>
              </a:ext>
            </a:extLst>
          </p:cNvPr>
          <p:cNvSpPr/>
          <p:nvPr/>
        </p:nvSpPr>
        <p:spPr>
          <a:xfrm rot="5400000">
            <a:off x="10746827" y="677917"/>
            <a:ext cx="2123090" cy="767255"/>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B96DEE87-34B1-35F1-E84B-CF345CBB2AB5}"/>
              </a:ext>
            </a:extLst>
          </p:cNvPr>
          <p:cNvPicPr>
            <a:picLocks noChangeAspect="1"/>
          </p:cNvPicPr>
          <p:nvPr/>
        </p:nvPicPr>
        <p:blipFill>
          <a:blip r:embed="rId5"/>
          <a:stretch>
            <a:fillRect/>
          </a:stretch>
        </p:blipFill>
        <p:spPr>
          <a:xfrm>
            <a:off x="4997450" y="3400248"/>
            <a:ext cx="3289300" cy="254000"/>
          </a:xfrm>
          <a:prstGeom prst="rect">
            <a:avLst/>
          </a:prstGeom>
        </p:spPr>
      </p:pic>
    </p:spTree>
    <p:extLst>
      <p:ext uri="{BB962C8B-B14F-4D97-AF65-F5344CB8AC3E}">
        <p14:creationId xmlns:p14="http://schemas.microsoft.com/office/powerpoint/2010/main" val="2198461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3F9210-17CC-E648-923C-2881CB80F5C9}"/>
              </a:ext>
            </a:extLst>
          </p:cNvPr>
          <p:cNvSpPr/>
          <p:nvPr/>
        </p:nvSpPr>
        <p:spPr>
          <a:xfrm>
            <a:off x="8760941" y="0"/>
            <a:ext cx="343105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321282-B8D1-8E41-A4D8-0877CC953B55}"/>
              </a:ext>
            </a:extLst>
          </p:cNvPr>
          <p:cNvSpPr txBox="1"/>
          <p:nvPr/>
        </p:nvSpPr>
        <p:spPr>
          <a:xfrm>
            <a:off x="8807669" y="851338"/>
            <a:ext cx="3384331" cy="4893647"/>
          </a:xfrm>
          <a:prstGeom prst="rect">
            <a:avLst/>
          </a:prstGeom>
          <a:noFill/>
        </p:spPr>
        <p:txBody>
          <a:bodyPr wrap="square" rtlCol="0">
            <a:spAutoFit/>
          </a:bodyPr>
          <a:lstStyle/>
          <a:p>
            <a:pPr algn="ctr"/>
            <a:r>
              <a:rPr lang="en-US" sz="2400" dirty="0">
                <a:solidFill>
                  <a:schemeClr val="bg1"/>
                </a:solidFill>
              </a:rPr>
              <a:t>This is how the page will display the comparation of the 3 plans selected.</a:t>
            </a:r>
          </a:p>
          <a:p>
            <a:pPr algn="ctr"/>
            <a:endParaRPr lang="en-US" sz="2400" dirty="0">
              <a:solidFill>
                <a:schemeClr val="bg1"/>
              </a:solidFill>
            </a:endParaRPr>
          </a:p>
          <a:p>
            <a:pPr algn="ctr"/>
            <a:r>
              <a:rPr lang="en-US" sz="2400" dirty="0">
                <a:solidFill>
                  <a:schemeClr val="bg1"/>
                </a:solidFill>
              </a:rPr>
              <a:t>Also will give you the option to change the plan or get the plan details. </a:t>
            </a:r>
          </a:p>
          <a:p>
            <a:pPr algn="ctr"/>
            <a:endParaRPr lang="en-US" sz="2400" dirty="0">
              <a:solidFill>
                <a:schemeClr val="bg1"/>
              </a:solidFill>
            </a:endParaRPr>
          </a:p>
          <a:p>
            <a:pPr algn="ctr"/>
            <a:r>
              <a:rPr lang="en-US" sz="2400" dirty="0">
                <a:solidFill>
                  <a:schemeClr val="bg1"/>
                </a:solidFill>
              </a:rPr>
              <a:t>This tool is perfect at the time of comparing plan with the prospect since they will be able to look 3 plans side by side.</a:t>
            </a:r>
          </a:p>
        </p:txBody>
      </p:sp>
      <p:pic>
        <p:nvPicPr>
          <p:cNvPr id="3" name="Picture 2">
            <a:extLst>
              <a:ext uri="{FF2B5EF4-FFF2-40B4-BE49-F238E27FC236}">
                <a16:creationId xmlns:a16="http://schemas.microsoft.com/office/drawing/2014/main" id="{E5A887EA-3CB3-2FDE-90C3-9AE5B1C1D8B5}"/>
              </a:ext>
            </a:extLst>
          </p:cNvPr>
          <p:cNvPicPr>
            <a:picLocks noChangeAspect="1"/>
          </p:cNvPicPr>
          <p:nvPr/>
        </p:nvPicPr>
        <p:blipFill>
          <a:blip r:embed="rId2"/>
          <a:stretch>
            <a:fillRect/>
          </a:stretch>
        </p:blipFill>
        <p:spPr>
          <a:xfrm>
            <a:off x="310678" y="270933"/>
            <a:ext cx="7772400" cy="5772582"/>
          </a:xfrm>
          <a:prstGeom prst="rect">
            <a:avLst/>
          </a:prstGeom>
        </p:spPr>
      </p:pic>
    </p:spTree>
    <p:extLst>
      <p:ext uri="{BB962C8B-B14F-4D97-AF65-F5344CB8AC3E}">
        <p14:creationId xmlns:p14="http://schemas.microsoft.com/office/powerpoint/2010/main" val="1084024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Same Side Corner Rectangle 10">
            <a:extLst>
              <a:ext uri="{FF2B5EF4-FFF2-40B4-BE49-F238E27FC236}">
                <a16:creationId xmlns:a16="http://schemas.microsoft.com/office/drawing/2014/main" id="{683248A7-2B6A-1F47-96F6-FE143FBDB91E}"/>
              </a:ext>
            </a:extLst>
          </p:cNvPr>
          <p:cNvSpPr/>
          <p:nvPr/>
        </p:nvSpPr>
        <p:spPr>
          <a:xfrm>
            <a:off x="7810573" y="4330262"/>
            <a:ext cx="4056567" cy="2527738"/>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D1666F0-01E1-BF46-8AC1-FDE1432A9667}"/>
              </a:ext>
            </a:extLst>
          </p:cNvPr>
          <p:cNvSpPr txBox="1"/>
          <p:nvPr/>
        </p:nvSpPr>
        <p:spPr>
          <a:xfrm>
            <a:off x="7925973" y="4687613"/>
            <a:ext cx="3825766" cy="2031325"/>
          </a:xfrm>
          <a:prstGeom prst="rect">
            <a:avLst/>
          </a:prstGeom>
          <a:noFill/>
        </p:spPr>
        <p:txBody>
          <a:bodyPr wrap="square" rtlCol="0">
            <a:spAutoFit/>
          </a:bodyPr>
          <a:lstStyle/>
          <a:p>
            <a:r>
              <a:rPr lang="en-US" dirty="0">
                <a:solidFill>
                  <a:schemeClr val="bg1"/>
                </a:solidFill>
              </a:rPr>
              <a:t>Once the prospect has decided on which plan they would like to enroll, 1</a:t>
            </a:r>
            <a:r>
              <a:rPr lang="en-US" baseline="30000" dirty="0">
                <a:solidFill>
                  <a:schemeClr val="bg1"/>
                </a:solidFill>
              </a:rPr>
              <a:t>st</a:t>
            </a:r>
            <a:r>
              <a:rPr lang="en-US" dirty="0">
                <a:solidFill>
                  <a:schemeClr val="bg1"/>
                </a:solidFill>
              </a:rPr>
              <a:t> select the plan, 2</a:t>
            </a:r>
            <a:r>
              <a:rPr lang="en-US" baseline="30000" dirty="0">
                <a:solidFill>
                  <a:schemeClr val="bg1"/>
                </a:solidFill>
              </a:rPr>
              <a:t>nd</a:t>
            </a:r>
            <a:r>
              <a:rPr lang="en-US" dirty="0">
                <a:solidFill>
                  <a:schemeClr val="bg1"/>
                </a:solidFill>
              </a:rPr>
              <a:t> click on apply now and 3</a:t>
            </a:r>
            <a:r>
              <a:rPr lang="en-US" baseline="30000" dirty="0">
                <a:solidFill>
                  <a:schemeClr val="bg1"/>
                </a:solidFill>
              </a:rPr>
              <a:t>rd</a:t>
            </a:r>
            <a:r>
              <a:rPr lang="en-US" dirty="0">
                <a:solidFill>
                  <a:schemeClr val="bg1"/>
                </a:solidFill>
              </a:rPr>
              <a:t> select what type of enrollment you would like to proceed (Marketplace or Single Site Enrollment).</a:t>
            </a:r>
          </a:p>
        </p:txBody>
      </p:sp>
      <p:pic>
        <p:nvPicPr>
          <p:cNvPr id="6" name="Picture 5">
            <a:extLst>
              <a:ext uri="{FF2B5EF4-FFF2-40B4-BE49-F238E27FC236}">
                <a16:creationId xmlns:a16="http://schemas.microsoft.com/office/drawing/2014/main" id="{C757CAB2-210C-C3A5-0EC3-8B6B6298D270}"/>
              </a:ext>
            </a:extLst>
          </p:cNvPr>
          <p:cNvPicPr>
            <a:picLocks noChangeAspect="1"/>
          </p:cNvPicPr>
          <p:nvPr/>
        </p:nvPicPr>
        <p:blipFill>
          <a:blip r:embed="rId2"/>
          <a:stretch>
            <a:fillRect/>
          </a:stretch>
        </p:blipFill>
        <p:spPr>
          <a:xfrm>
            <a:off x="8386232" y="394138"/>
            <a:ext cx="3043767" cy="3693560"/>
          </a:xfrm>
          <a:prstGeom prst="rect">
            <a:avLst/>
          </a:prstGeom>
        </p:spPr>
      </p:pic>
      <p:pic>
        <p:nvPicPr>
          <p:cNvPr id="12" name="Picture 11">
            <a:extLst>
              <a:ext uri="{FF2B5EF4-FFF2-40B4-BE49-F238E27FC236}">
                <a16:creationId xmlns:a16="http://schemas.microsoft.com/office/drawing/2014/main" id="{F226C3AC-BEAD-EDA0-7EC9-0ADA72AD2300}"/>
              </a:ext>
            </a:extLst>
          </p:cNvPr>
          <p:cNvPicPr>
            <a:picLocks noChangeAspect="1"/>
          </p:cNvPicPr>
          <p:nvPr/>
        </p:nvPicPr>
        <p:blipFill>
          <a:blip r:embed="rId3"/>
          <a:stretch>
            <a:fillRect/>
          </a:stretch>
        </p:blipFill>
        <p:spPr>
          <a:xfrm>
            <a:off x="1551911" y="394138"/>
            <a:ext cx="4133975" cy="4812371"/>
          </a:xfrm>
          <a:prstGeom prst="rect">
            <a:avLst/>
          </a:prstGeom>
        </p:spPr>
      </p:pic>
      <p:pic>
        <p:nvPicPr>
          <p:cNvPr id="16" name="Picture 15">
            <a:extLst>
              <a:ext uri="{FF2B5EF4-FFF2-40B4-BE49-F238E27FC236}">
                <a16:creationId xmlns:a16="http://schemas.microsoft.com/office/drawing/2014/main" id="{033B6911-7CB3-7C28-6F76-FE8EF8FA9CD0}"/>
              </a:ext>
            </a:extLst>
          </p:cNvPr>
          <p:cNvPicPr>
            <a:picLocks noChangeAspect="1"/>
          </p:cNvPicPr>
          <p:nvPr/>
        </p:nvPicPr>
        <p:blipFill>
          <a:blip r:embed="rId4"/>
          <a:stretch>
            <a:fillRect/>
          </a:stretch>
        </p:blipFill>
        <p:spPr>
          <a:xfrm>
            <a:off x="440261" y="4990881"/>
            <a:ext cx="5943600" cy="1206500"/>
          </a:xfrm>
          <a:prstGeom prst="rect">
            <a:avLst/>
          </a:prstGeom>
        </p:spPr>
      </p:pic>
    </p:spTree>
    <p:extLst>
      <p:ext uri="{BB962C8B-B14F-4D97-AF65-F5344CB8AC3E}">
        <p14:creationId xmlns:p14="http://schemas.microsoft.com/office/powerpoint/2010/main" val="2191989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E304B2AD-D647-7B4B-B12F-0B48A916C647}"/>
              </a:ext>
            </a:extLst>
          </p:cNvPr>
          <p:cNvSpPr/>
          <p:nvPr/>
        </p:nvSpPr>
        <p:spPr>
          <a:xfrm>
            <a:off x="7075451" y="409903"/>
            <a:ext cx="4918841" cy="52551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8EC458EA-16C2-004C-8D7F-DACC17E925F8}"/>
              </a:ext>
            </a:extLst>
          </p:cNvPr>
          <p:cNvPicPr>
            <a:picLocks noChangeAspect="1"/>
          </p:cNvPicPr>
          <p:nvPr/>
        </p:nvPicPr>
        <p:blipFill>
          <a:blip r:embed="rId2"/>
          <a:stretch>
            <a:fillRect/>
          </a:stretch>
        </p:blipFill>
        <p:spPr>
          <a:xfrm>
            <a:off x="98853" y="363499"/>
            <a:ext cx="6685005" cy="4832066"/>
          </a:xfrm>
          <a:prstGeom prst="rect">
            <a:avLst/>
          </a:prstGeom>
        </p:spPr>
      </p:pic>
      <p:pic>
        <p:nvPicPr>
          <p:cNvPr id="7" name="Picture 6" descr="A close up of a logo&#10;&#10;Description automatically generated">
            <a:extLst>
              <a:ext uri="{FF2B5EF4-FFF2-40B4-BE49-F238E27FC236}">
                <a16:creationId xmlns:a16="http://schemas.microsoft.com/office/drawing/2014/main" id="{9260E467-052F-7B49-9188-4B13D5271381}"/>
              </a:ext>
            </a:extLst>
          </p:cNvPr>
          <p:cNvPicPr>
            <a:picLocks noChangeAspect="1"/>
          </p:cNvPicPr>
          <p:nvPr/>
        </p:nvPicPr>
        <p:blipFill>
          <a:blip r:embed="rId3"/>
          <a:stretch>
            <a:fillRect/>
          </a:stretch>
        </p:blipFill>
        <p:spPr>
          <a:xfrm>
            <a:off x="296561" y="5195565"/>
            <a:ext cx="6487297" cy="939021"/>
          </a:xfrm>
          <a:prstGeom prst="rect">
            <a:avLst/>
          </a:prstGeom>
        </p:spPr>
      </p:pic>
      <p:sp>
        <p:nvSpPr>
          <p:cNvPr id="8" name="TextBox 7">
            <a:extLst>
              <a:ext uri="{FF2B5EF4-FFF2-40B4-BE49-F238E27FC236}">
                <a16:creationId xmlns:a16="http://schemas.microsoft.com/office/drawing/2014/main" id="{2A62E1EC-C05B-1F4B-A6F7-DBB01EC1797C}"/>
              </a:ext>
            </a:extLst>
          </p:cNvPr>
          <p:cNvSpPr txBox="1"/>
          <p:nvPr/>
        </p:nvSpPr>
        <p:spPr>
          <a:xfrm>
            <a:off x="7809186" y="1300132"/>
            <a:ext cx="3836276" cy="3693319"/>
          </a:xfrm>
          <a:prstGeom prst="rect">
            <a:avLst/>
          </a:prstGeom>
          <a:noFill/>
        </p:spPr>
        <p:txBody>
          <a:bodyPr wrap="square" rtlCol="0">
            <a:spAutoFit/>
          </a:bodyPr>
          <a:lstStyle/>
          <a:p>
            <a:r>
              <a:rPr lang="en-US" dirty="0">
                <a:solidFill>
                  <a:schemeClr val="bg1"/>
                </a:solidFill>
              </a:rPr>
              <a:t>This is how Off-Marketplace will display.</a:t>
            </a:r>
          </a:p>
          <a:p>
            <a:endParaRPr lang="en-US" dirty="0">
              <a:solidFill>
                <a:schemeClr val="bg1"/>
              </a:solidFill>
            </a:endParaRPr>
          </a:p>
          <a:p>
            <a:r>
              <a:rPr lang="en-US" dirty="0">
                <a:solidFill>
                  <a:schemeClr val="bg1"/>
                </a:solidFill>
              </a:rPr>
              <a:t>In this view it will provide you with the Annual Deductible, Annual Maximum Out-Of-Pocket and Metal Level.</a:t>
            </a:r>
          </a:p>
          <a:p>
            <a:endParaRPr lang="en-US" dirty="0">
              <a:solidFill>
                <a:schemeClr val="bg1"/>
              </a:solidFill>
            </a:endParaRPr>
          </a:p>
          <a:p>
            <a:r>
              <a:rPr lang="en-US" dirty="0">
                <a:solidFill>
                  <a:schemeClr val="bg1"/>
                </a:solidFill>
              </a:rPr>
              <a:t>Always ensure you select the plan that best suit the prospect needs. </a:t>
            </a:r>
          </a:p>
          <a:p>
            <a:endParaRPr lang="en-US" dirty="0">
              <a:solidFill>
                <a:schemeClr val="bg1"/>
              </a:solidFill>
            </a:endParaRPr>
          </a:p>
          <a:p>
            <a:r>
              <a:rPr lang="en-US" dirty="0">
                <a:solidFill>
                  <a:schemeClr val="bg1"/>
                </a:solidFill>
              </a:rPr>
              <a:t>Remember you will be able to select 3 plans to compare.</a:t>
            </a:r>
          </a:p>
          <a:p>
            <a:endParaRPr lang="en-US" dirty="0"/>
          </a:p>
        </p:txBody>
      </p:sp>
    </p:spTree>
    <p:extLst>
      <p:ext uri="{BB962C8B-B14F-4D97-AF65-F5344CB8AC3E}">
        <p14:creationId xmlns:p14="http://schemas.microsoft.com/office/powerpoint/2010/main" val="1320232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06097416-752A-D940-AD88-841E2FF0ABCC}"/>
              </a:ext>
            </a:extLst>
          </p:cNvPr>
          <p:cNvPicPr>
            <a:picLocks noChangeAspect="1"/>
          </p:cNvPicPr>
          <p:nvPr/>
        </p:nvPicPr>
        <p:blipFill>
          <a:blip r:embed="rId2"/>
          <a:stretch>
            <a:fillRect/>
          </a:stretch>
        </p:blipFill>
        <p:spPr>
          <a:xfrm>
            <a:off x="231228" y="653815"/>
            <a:ext cx="7828780" cy="5288692"/>
          </a:xfrm>
          <a:prstGeom prst="rect">
            <a:avLst/>
          </a:prstGeom>
        </p:spPr>
      </p:pic>
      <p:sp>
        <p:nvSpPr>
          <p:cNvPr id="6" name="Rectangle 5">
            <a:extLst>
              <a:ext uri="{FF2B5EF4-FFF2-40B4-BE49-F238E27FC236}">
                <a16:creationId xmlns:a16="http://schemas.microsoft.com/office/drawing/2014/main" id="{5445FF01-2270-B048-8231-6D657F7C2868}"/>
              </a:ext>
            </a:extLst>
          </p:cNvPr>
          <p:cNvSpPr/>
          <p:nvPr/>
        </p:nvSpPr>
        <p:spPr>
          <a:xfrm>
            <a:off x="8760941" y="0"/>
            <a:ext cx="343105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2CE892-99E1-2447-B80C-864D4A6DA02C}"/>
              </a:ext>
            </a:extLst>
          </p:cNvPr>
          <p:cNvSpPr txBox="1"/>
          <p:nvPr/>
        </p:nvSpPr>
        <p:spPr>
          <a:xfrm>
            <a:off x="8807669" y="546538"/>
            <a:ext cx="3384331" cy="6001643"/>
          </a:xfrm>
          <a:prstGeom prst="rect">
            <a:avLst/>
          </a:prstGeom>
          <a:noFill/>
        </p:spPr>
        <p:txBody>
          <a:bodyPr wrap="square" rtlCol="0">
            <a:spAutoFit/>
          </a:bodyPr>
          <a:lstStyle/>
          <a:p>
            <a:pPr algn="ctr"/>
            <a:r>
              <a:rPr lang="en-US" sz="2400" dirty="0">
                <a:solidFill>
                  <a:schemeClr val="bg1"/>
                </a:solidFill>
              </a:rPr>
              <a:t>This is how the page will display the comparation of the 3 plans selected.</a:t>
            </a:r>
          </a:p>
          <a:p>
            <a:pPr algn="ctr"/>
            <a:endParaRPr lang="en-US" sz="2400" dirty="0">
              <a:solidFill>
                <a:schemeClr val="bg1"/>
              </a:solidFill>
            </a:endParaRPr>
          </a:p>
          <a:p>
            <a:pPr algn="ctr"/>
            <a:r>
              <a:rPr lang="en-US" sz="2400" dirty="0">
                <a:solidFill>
                  <a:schemeClr val="bg1"/>
                </a:solidFill>
              </a:rPr>
              <a:t>Also it will give you the option to change the plan, get the plan details, view plan overview and view summary of benefit and coverage. </a:t>
            </a:r>
          </a:p>
          <a:p>
            <a:pPr algn="ctr"/>
            <a:endParaRPr lang="en-US" sz="2400" dirty="0">
              <a:solidFill>
                <a:schemeClr val="bg1"/>
              </a:solidFill>
            </a:endParaRPr>
          </a:p>
          <a:p>
            <a:pPr algn="ctr"/>
            <a:r>
              <a:rPr lang="en-US" sz="2400" dirty="0">
                <a:solidFill>
                  <a:schemeClr val="bg1"/>
                </a:solidFill>
              </a:rPr>
              <a:t>This tool is perfect at the time of comparing plan with the prospect since they will be able to look 3 plans side by side.</a:t>
            </a:r>
          </a:p>
        </p:txBody>
      </p:sp>
    </p:spTree>
    <p:extLst>
      <p:ext uri="{BB962C8B-B14F-4D97-AF65-F5344CB8AC3E}">
        <p14:creationId xmlns:p14="http://schemas.microsoft.com/office/powerpoint/2010/main" val="1687319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37ABED4A-DDEF-144E-9295-72D3B52C2631}"/>
              </a:ext>
            </a:extLst>
          </p:cNvPr>
          <p:cNvSpPr/>
          <p:nvPr/>
        </p:nvSpPr>
        <p:spPr>
          <a:xfrm>
            <a:off x="8797159" y="1040524"/>
            <a:ext cx="2911365" cy="4141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703EE2CE-8E3B-5442-AFF7-B5BFABCB3244}"/>
              </a:ext>
            </a:extLst>
          </p:cNvPr>
          <p:cNvPicPr>
            <a:picLocks noChangeAspect="1"/>
          </p:cNvPicPr>
          <p:nvPr/>
        </p:nvPicPr>
        <p:blipFill>
          <a:blip r:embed="rId2"/>
          <a:stretch>
            <a:fillRect/>
          </a:stretch>
        </p:blipFill>
        <p:spPr>
          <a:xfrm>
            <a:off x="0" y="0"/>
            <a:ext cx="6049831" cy="2894399"/>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543517C-C68A-D64F-8487-555738FAAF77}"/>
              </a:ext>
            </a:extLst>
          </p:cNvPr>
          <p:cNvPicPr>
            <a:picLocks noChangeAspect="1"/>
          </p:cNvPicPr>
          <p:nvPr/>
        </p:nvPicPr>
        <p:blipFill>
          <a:blip r:embed="rId3"/>
          <a:stretch>
            <a:fillRect/>
          </a:stretch>
        </p:blipFill>
        <p:spPr>
          <a:xfrm>
            <a:off x="6049831" y="0"/>
            <a:ext cx="2267587" cy="2894399"/>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F440372-6099-E948-BB0E-06BFAC27D400}"/>
              </a:ext>
            </a:extLst>
          </p:cNvPr>
          <p:cNvPicPr>
            <a:picLocks noChangeAspect="1"/>
          </p:cNvPicPr>
          <p:nvPr/>
        </p:nvPicPr>
        <p:blipFill>
          <a:blip r:embed="rId4"/>
          <a:stretch>
            <a:fillRect/>
          </a:stretch>
        </p:blipFill>
        <p:spPr>
          <a:xfrm>
            <a:off x="0" y="2894399"/>
            <a:ext cx="8405151" cy="3605255"/>
          </a:xfrm>
          <a:prstGeom prst="rect">
            <a:avLst/>
          </a:prstGeom>
        </p:spPr>
      </p:pic>
      <p:sp>
        <p:nvSpPr>
          <p:cNvPr id="10" name="TextBox 9">
            <a:extLst>
              <a:ext uri="{FF2B5EF4-FFF2-40B4-BE49-F238E27FC236}">
                <a16:creationId xmlns:a16="http://schemas.microsoft.com/office/drawing/2014/main" id="{B969F295-1A85-7248-AC6B-2C4AB2CCCC12}"/>
              </a:ext>
            </a:extLst>
          </p:cNvPr>
          <p:cNvSpPr txBox="1"/>
          <p:nvPr/>
        </p:nvSpPr>
        <p:spPr>
          <a:xfrm>
            <a:off x="9028387" y="1250865"/>
            <a:ext cx="2585544" cy="3693319"/>
          </a:xfrm>
          <a:prstGeom prst="rect">
            <a:avLst/>
          </a:prstGeom>
          <a:noFill/>
        </p:spPr>
        <p:txBody>
          <a:bodyPr wrap="square" rtlCol="0">
            <a:spAutoFit/>
          </a:bodyPr>
          <a:lstStyle/>
          <a:p>
            <a:r>
              <a:rPr lang="en-US" dirty="0">
                <a:solidFill>
                  <a:schemeClr val="bg1"/>
                </a:solidFill>
              </a:rPr>
              <a:t>Once the prospect have decide on which plan he would like to enroll, 1</a:t>
            </a:r>
            <a:r>
              <a:rPr lang="en-US" baseline="30000" dirty="0">
                <a:solidFill>
                  <a:schemeClr val="bg1"/>
                </a:solidFill>
              </a:rPr>
              <a:t>st</a:t>
            </a:r>
            <a:r>
              <a:rPr lang="en-US" dirty="0">
                <a:solidFill>
                  <a:schemeClr val="bg1"/>
                </a:solidFill>
              </a:rPr>
              <a:t> select the plan, 2</a:t>
            </a:r>
            <a:r>
              <a:rPr lang="en-US" baseline="30000" dirty="0">
                <a:solidFill>
                  <a:schemeClr val="bg1"/>
                </a:solidFill>
              </a:rPr>
              <a:t>nd</a:t>
            </a:r>
            <a:r>
              <a:rPr lang="en-US" dirty="0">
                <a:solidFill>
                  <a:schemeClr val="bg1"/>
                </a:solidFill>
              </a:rPr>
              <a:t> click in apply now and 3</a:t>
            </a:r>
            <a:r>
              <a:rPr lang="en-US" baseline="30000" dirty="0">
                <a:solidFill>
                  <a:schemeClr val="bg1"/>
                </a:solidFill>
              </a:rPr>
              <a:t>rd</a:t>
            </a:r>
            <a:r>
              <a:rPr lang="en-US" dirty="0">
                <a:solidFill>
                  <a:schemeClr val="bg1"/>
                </a:solidFill>
              </a:rPr>
              <a:t> select Election Period.</a:t>
            </a:r>
          </a:p>
          <a:p>
            <a:endParaRPr lang="en-US" dirty="0">
              <a:solidFill>
                <a:schemeClr val="bg1"/>
              </a:solidFill>
            </a:endParaRPr>
          </a:p>
          <a:p>
            <a:r>
              <a:rPr lang="en-US" dirty="0">
                <a:solidFill>
                  <a:schemeClr val="bg1"/>
                </a:solidFill>
              </a:rPr>
              <a:t>2020 plans need to be thought Open Enrollment.</a:t>
            </a:r>
          </a:p>
          <a:p>
            <a:endParaRPr lang="en-US" dirty="0">
              <a:solidFill>
                <a:schemeClr val="bg1"/>
              </a:solidFill>
            </a:endParaRPr>
          </a:p>
          <a:p>
            <a:r>
              <a:rPr lang="en-US" dirty="0">
                <a:solidFill>
                  <a:schemeClr val="bg1"/>
                </a:solidFill>
              </a:rPr>
              <a:t>2019 plans need a Special enrollment scenario. </a:t>
            </a:r>
          </a:p>
        </p:txBody>
      </p:sp>
    </p:spTree>
    <p:extLst>
      <p:ext uri="{BB962C8B-B14F-4D97-AF65-F5344CB8AC3E}">
        <p14:creationId xmlns:p14="http://schemas.microsoft.com/office/powerpoint/2010/main" val="53200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B6C763B8-8055-EE4C-A339-CBF7B3E70216}"/>
              </a:ext>
            </a:extLst>
          </p:cNvPr>
          <p:cNvPicPr>
            <a:picLocks noChangeAspect="1"/>
          </p:cNvPicPr>
          <p:nvPr/>
        </p:nvPicPr>
        <p:blipFill>
          <a:blip r:embed="rId2"/>
          <a:stretch>
            <a:fillRect/>
          </a:stretch>
        </p:blipFill>
        <p:spPr>
          <a:xfrm>
            <a:off x="315310" y="307023"/>
            <a:ext cx="7021793" cy="4621427"/>
          </a:xfrm>
          <a:prstGeom prst="rect">
            <a:avLst/>
          </a:prstGeom>
        </p:spPr>
      </p:pic>
      <p:sp>
        <p:nvSpPr>
          <p:cNvPr id="7" name="Regular Pentagon 6">
            <a:extLst>
              <a:ext uri="{FF2B5EF4-FFF2-40B4-BE49-F238E27FC236}">
                <a16:creationId xmlns:a16="http://schemas.microsoft.com/office/drawing/2014/main" id="{FAE35A07-3072-0B4C-AB0C-A38AFD7EBBB6}"/>
              </a:ext>
            </a:extLst>
          </p:cNvPr>
          <p:cNvSpPr/>
          <p:nvPr/>
        </p:nvSpPr>
        <p:spPr>
          <a:xfrm>
            <a:off x="6096000" y="2236573"/>
            <a:ext cx="5633545" cy="462142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710EB28-F12C-CB40-969A-6A49F6E063F9}"/>
              </a:ext>
            </a:extLst>
          </p:cNvPr>
          <p:cNvSpPr txBox="1"/>
          <p:nvPr/>
        </p:nvSpPr>
        <p:spPr>
          <a:xfrm>
            <a:off x="6978868" y="3497289"/>
            <a:ext cx="4014953" cy="2862322"/>
          </a:xfrm>
          <a:prstGeom prst="rect">
            <a:avLst/>
          </a:prstGeom>
          <a:noFill/>
        </p:spPr>
        <p:txBody>
          <a:bodyPr wrap="square" rtlCol="0">
            <a:spAutoFit/>
          </a:bodyPr>
          <a:lstStyle/>
          <a:p>
            <a:r>
              <a:rPr lang="en-US" dirty="0">
                <a:solidFill>
                  <a:schemeClr val="bg1"/>
                </a:solidFill>
              </a:rPr>
              <a:t>Once selected your Enrollment Period, the page will re-direct you to confirm the plan selection. </a:t>
            </a:r>
          </a:p>
          <a:p>
            <a:endParaRPr lang="en-US" dirty="0">
              <a:solidFill>
                <a:schemeClr val="bg1"/>
              </a:solidFill>
            </a:endParaRPr>
          </a:p>
          <a:p>
            <a:r>
              <a:rPr lang="en-US" dirty="0">
                <a:solidFill>
                  <a:schemeClr val="bg1"/>
                </a:solidFill>
              </a:rPr>
              <a:t>Please confirm the plan.</a:t>
            </a:r>
          </a:p>
          <a:p>
            <a:endParaRPr lang="en-US" dirty="0">
              <a:solidFill>
                <a:schemeClr val="bg1"/>
              </a:solidFill>
            </a:endParaRPr>
          </a:p>
          <a:p>
            <a:r>
              <a:rPr lang="en-US" dirty="0">
                <a:solidFill>
                  <a:schemeClr val="bg1"/>
                </a:solidFill>
              </a:rPr>
              <a:t>They will provide you with 2 options to proceed, one in Spanish and the other in English. Please select based on your criteria. </a:t>
            </a:r>
          </a:p>
        </p:txBody>
      </p:sp>
    </p:spTree>
    <p:extLst>
      <p:ext uri="{BB962C8B-B14F-4D97-AF65-F5344CB8AC3E}">
        <p14:creationId xmlns:p14="http://schemas.microsoft.com/office/powerpoint/2010/main" val="3353911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9FCF8FF-656F-2840-A059-378127B9BBF9}"/>
              </a:ext>
            </a:extLst>
          </p:cNvPr>
          <p:cNvPicPr>
            <a:picLocks noChangeAspect="1"/>
          </p:cNvPicPr>
          <p:nvPr/>
        </p:nvPicPr>
        <p:blipFill>
          <a:blip r:embed="rId2"/>
          <a:stretch>
            <a:fillRect/>
          </a:stretch>
        </p:blipFill>
        <p:spPr>
          <a:xfrm>
            <a:off x="0" y="0"/>
            <a:ext cx="12192000" cy="4804432"/>
          </a:xfrm>
          <a:prstGeom prst="rect">
            <a:avLst/>
          </a:prstGeom>
        </p:spPr>
      </p:pic>
      <p:sp>
        <p:nvSpPr>
          <p:cNvPr id="7" name="Snip Same Side Corner Rectangle 6">
            <a:extLst>
              <a:ext uri="{FF2B5EF4-FFF2-40B4-BE49-F238E27FC236}">
                <a16:creationId xmlns:a16="http://schemas.microsoft.com/office/drawing/2014/main" id="{FED4FA40-2603-A746-B870-4029CEDD7FB4}"/>
              </a:ext>
            </a:extLst>
          </p:cNvPr>
          <p:cNvSpPr/>
          <p:nvPr/>
        </p:nvSpPr>
        <p:spPr>
          <a:xfrm rot="5400000">
            <a:off x="3898600" y="153633"/>
            <a:ext cx="2805766" cy="10602968"/>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E7B405-F41D-5346-BCF2-A49220B5C027}"/>
              </a:ext>
            </a:extLst>
          </p:cNvPr>
          <p:cNvSpPr txBox="1"/>
          <p:nvPr/>
        </p:nvSpPr>
        <p:spPr>
          <a:xfrm>
            <a:off x="315310" y="4300955"/>
            <a:ext cx="9972345" cy="2308324"/>
          </a:xfrm>
          <a:prstGeom prst="rect">
            <a:avLst/>
          </a:prstGeom>
          <a:noFill/>
        </p:spPr>
        <p:txBody>
          <a:bodyPr wrap="none" rtlCol="0">
            <a:spAutoFit/>
          </a:bodyPr>
          <a:lstStyle/>
          <a:p>
            <a:r>
              <a:rPr lang="en-US" dirty="0">
                <a:solidFill>
                  <a:schemeClr val="bg1"/>
                </a:solidFill>
              </a:rPr>
              <a:t>Please confirm with the prospect that he has the following information on hand:</a:t>
            </a:r>
          </a:p>
          <a:p>
            <a:endParaRPr lang="en-US" dirty="0">
              <a:solidFill>
                <a:schemeClr val="bg1"/>
              </a:solidFill>
            </a:endParaRPr>
          </a:p>
          <a:p>
            <a:pPr marL="342900" indent="-342900">
              <a:buAutoNum type="arabicPeriod"/>
            </a:pPr>
            <a:r>
              <a:rPr lang="en-US" dirty="0">
                <a:solidFill>
                  <a:schemeClr val="bg1"/>
                </a:solidFill>
              </a:rPr>
              <a:t>Date of Birth for all applicants</a:t>
            </a:r>
          </a:p>
          <a:p>
            <a:pPr marL="342900" indent="-342900">
              <a:buAutoNum type="arabicPeriod"/>
            </a:pPr>
            <a:r>
              <a:rPr lang="en-US" dirty="0">
                <a:solidFill>
                  <a:schemeClr val="bg1"/>
                </a:solidFill>
              </a:rPr>
              <a:t>Addresses for all applicants</a:t>
            </a:r>
          </a:p>
          <a:p>
            <a:pPr marL="342900" indent="-342900">
              <a:buAutoNum type="arabicPeriod"/>
            </a:pPr>
            <a:r>
              <a:rPr lang="en-US" dirty="0">
                <a:solidFill>
                  <a:schemeClr val="bg1"/>
                </a:solidFill>
              </a:rPr>
              <a:t>Social Security or Individual Tax ID Number (ITIN)</a:t>
            </a:r>
          </a:p>
          <a:p>
            <a:pPr marL="342900" indent="-342900">
              <a:buAutoNum type="arabicPeriod"/>
            </a:pPr>
            <a:r>
              <a:rPr lang="en-US" dirty="0">
                <a:solidFill>
                  <a:schemeClr val="bg1"/>
                </a:solidFill>
              </a:rPr>
              <a:t>Information on current and past health insurance plans (if applicable)</a:t>
            </a:r>
          </a:p>
          <a:p>
            <a:pPr marL="342900" indent="-342900">
              <a:buAutoNum type="arabicPeriod"/>
            </a:pPr>
            <a:r>
              <a:rPr lang="en-US" dirty="0">
                <a:solidFill>
                  <a:schemeClr val="bg1"/>
                </a:solidFill>
              </a:rPr>
              <a:t>Payment information. (Visa, MasterCard, Back Account)</a:t>
            </a:r>
          </a:p>
          <a:p>
            <a:pPr marL="342900" indent="-342900">
              <a:buAutoNum type="arabicPeriod"/>
            </a:pPr>
            <a:r>
              <a:rPr lang="en-US" dirty="0">
                <a:solidFill>
                  <a:schemeClr val="bg1"/>
                </a:solidFill>
              </a:rPr>
              <a:t>Documentation showing the date of the event that qualifies you for special enrollment (If applicable)</a:t>
            </a:r>
          </a:p>
        </p:txBody>
      </p:sp>
    </p:spTree>
    <p:extLst>
      <p:ext uri="{BB962C8B-B14F-4D97-AF65-F5344CB8AC3E}">
        <p14:creationId xmlns:p14="http://schemas.microsoft.com/office/powerpoint/2010/main" val="401263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CE29F7-EA44-CD41-887F-128DE7B7E0D1}"/>
              </a:ext>
            </a:extLst>
          </p:cNvPr>
          <p:cNvSpPr/>
          <p:nvPr/>
        </p:nvSpPr>
        <p:spPr>
          <a:xfrm>
            <a:off x="5465379" y="4273306"/>
            <a:ext cx="6726621" cy="2584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CB66BF53-A4EC-964E-ABF7-AA1C08064E67}"/>
              </a:ext>
            </a:extLst>
          </p:cNvPr>
          <p:cNvPicPr>
            <a:picLocks noChangeAspect="1"/>
          </p:cNvPicPr>
          <p:nvPr/>
        </p:nvPicPr>
        <p:blipFill>
          <a:blip r:embed="rId2"/>
          <a:stretch>
            <a:fillRect/>
          </a:stretch>
        </p:blipFill>
        <p:spPr>
          <a:xfrm>
            <a:off x="0" y="-2"/>
            <a:ext cx="5137909" cy="5843753"/>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61336D6-5E91-8742-9FF8-3757CC944BEE}"/>
              </a:ext>
            </a:extLst>
          </p:cNvPr>
          <p:cNvPicPr>
            <a:picLocks noChangeAspect="1"/>
          </p:cNvPicPr>
          <p:nvPr/>
        </p:nvPicPr>
        <p:blipFill>
          <a:blip r:embed="rId3"/>
          <a:stretch>
            <a:fillRect/>
          </a:stretch>
        </p:blipFill>
        <p:spPr>
          <a:xfrm>
            <a:off x="5073223" y="0"/>
            <a:ext cx="5998431" cy="4273306"/>
          </a:xfrm>
          <a:prstGeom prst="rect">
            <a:avLst/>
          </a:prstGeom>
        </p:spPr>
      </p:pic>
      <p:sp>
        <p:nvSpPr>
          <p:cNvPr id="8" name="TextBox 7">
            <a:extLst>
              <a:ext uri="{FF2B5EF4-FFF2-40B4-BE49-F238E27FC236}">
                <a16:creationId xmlns:a16="http://schemas.microsoft.com/office/drawing/2014/main" id="{15473CE4-4706-5446-BD83-9066871B7629}"/>
              </a:ext>
            </a:extLst>
          </p:cNvPr>
          <p:cNvSpPr txBox="1"/>
          <p:nvPr/>
        </p:nvSpPr>
        <p:spPr>
          <a:xfrm>
            <a:off x="5717628" y="4306909"/>
            <a:ext cx="5580993" cy="3139321"/>
          </a:xfrm>
          <a:prstGeom prst="rect">
            <a:avLst/>
          </a:prstGeom>
          <a:noFill/>
        </p:spPr>
        <p:txBody>
          <a:bodyPr wrap="square" rtlCol="0">
            <a:spAutoFit/>
          </a:bodyPr>
          <a:lstStyle/>
          <a:p>
            <a:r>
              <a:rPr lang="en-US" dirty="0">
                <a:solidFill>
                  <a:schemeClr val="bg1"/>
                </a:solidFill>
              </a:rPr>
              <a:t>The following information needs to be added and confirmed:</a:t>
            </a:r>
          </a:p>
          <a:p>
            <a:pPr marL="342900" indent="-342900">
              <a:buAutoNum type="arabicPeriod"/>
            </a:pPr>
            <a:r>
              <a:rPr lang="en-US" dirty="0">
                <a:solidFill>
                  <a:schemeClr val="bg1"/>
                </a:solidFill>
              </a:rPr>
              <a:t>Name</a:t>
            </a:r>
          </a:p>
          <a:p>
            <a:pPr marL="342900" indent="-342900">
              <a:buAutoNum type="arabicPeriod"/>
            </a:pPr>
            <a:r>
              <a:rPr lang="en-US" dirty="0">
                <a:solidFill>
                  <a:schemeClr val="bg1"/>
                </a:solidFill>
              </a:rPr>
              <a:t>Date of Birth</a:t>
            </a:r>
          </a:p>
          <a:p>
            <a:pPr marL="342900" indent="-342900">
              <a:buAutoNum type="arabicPeriod"/>
            </a:pPr>
            <a:r>
              <a:rPr lang="en-US" dirty="0">
                <a:solidFill>
                  <a:schemeClr val="bg1"/>
                </a:solidFill>
              </a:rPr>
              <a:t>Social Security Number</a:t>
            </a:r>
          </a:p>
          <a:p>
            <a:pPr marL="342900" indent="-342900">
              <a:buAutoNum type="arabicPeriod"/>
            </a:pPr>
            <a:r>
              <a:rPr lang="en-US" dirty="0">
                <a:solidFill>
                  <a:schemeClr val="bg1"/>
                </a:solidFill>
              </a:rPr>
              <a:t>Gender</a:t>
            </a:r>
          </a:p>
          <a:p>
            <a:pPr marL="342900" indent="-342900">
              <a:buAutoNum type="arabicPeriod"/>
            </a:pPr>
            <a:r>
              <a:rPr lang="en-US" dirty="0">
                <a:solidFill>
                  <a:schemeClr val="bg1"/>
                </a:solidFill>
              </a:rPr>
              <a:t>Tobacco in the past?</a:t>
            </a:r>
          </a:p>
          <a:p>
            <a:pPr marL="342900" indent="-342900">
              <a:buAutoNum type="arabicPeriod"/>
            </a:pPr>
            <a:r>
              <a:rPr lang="en-US" dirty="0">
                <a:solidFill>
                  <a:schemeClr val="bg1"/>
                </a:solidFill>
              </a:rPr>
              <a:t>Marital Status</a:t>
            </a:r>
          </a:p>
          <a:p>
            <a:endParaRPr lang="en-US" dirty="0"/>
          </a:p>
          <a:p>
            <a:endParaRPr lang="en-US" dirty="0"/>
          </a:p>
          <a:p>
            <a:endParaRPr lang="en-US" dirty="0"/>
          </a:p>
        </p:txBody>
      </p:sp>
      <p:sp>
        <p:nvSpPr>
          <p:cNvPr id="9" name="TextBox 8">
            <a:extLst>
              <a:ext uri="{FF2B5EF4-FFF2-40B4-BE49-F238E27FC236}">
                <a16:creationId xmlns:a16="http://schemas.microsoft.com/office/drawing/2014/main" id="{FF132B33-07E7-084F-B106-E0448B533256}"/>
              </a:ext>
            </a:extLst>
          </p:cNvPr>
          <p:cNvSpPr txBox="1"/>
          <p:nvPr/>
        </p:nvSpPr>
        <p:spPr>
          <a:xfrm>
            <a:off x="8781393" y="4719144"/>
            <a:ext cx="3263009" cy="2031325"/>
          </a:xfrm>
          <a:prstGeom prst="rect">
            <a:avLst/>
          </a:prstGeom>
          <a:noFill/>
        </p:spPr>
        <p:txBody>
          <a:bodyPr wrap="none" rtlCol="0">
            <a:spAutoFit/>
          </a:bodyPr>
          <a:lstStyle/>
          <a:p>
            <a:r>
              <a:rPr lang="en-US" dirty="0">
                <a:solidFill>
                  <a:schemeClr val="bg1"/>
                </a:solidFill>
              </a:rPr>
              <a:t>7. Florida Resident</a:t>
            </a:r>
          </a:p>
          <a:p>
            <a:r>
              <a:rPr lang="en-US" dirty="0">
                <a:solidFill>
                  <a:schemeClr val="bg1"/>
                </a:solidFill>
              </a:rPr>
              <a:t>8. US Citizen</a:t>
            </a:r>
          </a:p>
          <a:p>
            <a:r>
              <a:rPr lang="en-US" dirty="0">
                <a:solidFill>
                  <a:schemeClr val="bg1"/>
                </a:solidFill>
              </a:rPr>
              <a:t>9. Medicare Part A and B</a:t>
            </a:r>
          </a:p>
          <a:p>
            <a:r>
              <a:rPr lang="en-US" dirty="0">
                <a:solidFill>
                  <a:schemeClr val="bg1"/>
                </a:solidFill>
              </a:rPr>
              <a:t>10. Ethnicity</a:t>
            </a:r>
          </a:p>
          <a:p>
            <a:r>
              <a:rPr lang="en-US" dirty="0">
                <a:solidFill>
                  <a:schemeClr val="bg1"/>
                </a:solidFill>
              </a:rPr>
              <a:t>11. Spoken Language Preference</a:t>
            </a:r>
          </a:p>
          <a:p>
            <a:r>
              <a:rPr lang="en-US" dirty="0">
                <a:solidFill>
                  <a:schemeClr val="bg1"/>
                </a:solidFill>
              </a:rPr>
              <a:t>12. Written Language Preference</a:t>
            </a:r>
          </a:p>
          <a:p>
            <a:r>
              <a:rPr lang="en-US" dirty="0">
                <a:solidFill>
                  <a:schemeClr val="bg1"/>
                </a:solidFill>
              </a:rPr>
              <a:t>13. Disability</a:t>
            </a:r>
          </a:p>
        </p:txBody>
      </p:sp>
    </p:spTree>
    <p:extLst>
      <p:ext uri="{BB962C8B-B14F-4D97-AF65-F5344CB8AC3E}">
        <p14:creationId xmlns:p14="http://schemas.microsoft.com/office/powerpoint/2010/main" val="255502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a:extLst>
              <a:ext uri="{FF2B5EF4-FFF2-40B4-BE49-F238E27FC236}">
                <a16:creationId xmlns:a16="http://schemas.microsoft.com/office/drawing/2014/main" id="{3FEDA0C9-9370-D645-8560-25E641E786BC}"/>
              </a:ext>
            </a:extLst>
          </p:cNvPr>
          <p:cNvSpPr/>
          <p:nvPr/>
        </p:nvSpPr>
        <p:spPr>
          <a:xfrm>
            <a:off x="8092965" y="1115917"/>
            <a:ext cx="3936123" cy="2772911"/>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social media post&#10;&#10;Description automatically generated">
            <a:extLst>
              <a:ext uri="{FF2B5EF4-FFF2-40B4-BE49-F238E27FC236}">
                <a16:creationId xmlns:a16="http://schemas.microsoft.com/office/drawing/2014/main" id="{A5B98120-A78C-454E-AE29-8C8AA8C71216}"/>
              </a:ext>
            </a:extLst>
          </p:cNvPr>
          <p:cNvPicPr>
            <a:picLocks noChangeAspect="1"/>
          </p:cNvPicPr>
          <p:nvPr/>
        </p:nvPicPr>
        <p:blipFill>
          <a:blip r:embed="rId2"/>
          <a:stretch>
            <a:fillRect/>
          </a:stretch>
        </p:blipFill>
        <p:spPr>
          <a:xfrm>
            <a:off x="318538" y="593124"/>
            <a:ext cx="7057724" cy="4782065"/>
          </a:xfrm>
          <a:prstGeom prst="rect">
            <a:avLst/>
          </a:prstGeom>
        </p:spPr>
      </p:pic>
      <p:sp>
        <p:nvSpPr>
          <p:cNvPr id="6" name="TextBox 5">
            <a:extLst>
              <a:ext uri="{FF2B5EF4-FFF2-40B4-BE49-F238E27FC236}">
                <a16:creationId xmlns:a16="http://schemas.microsoft.com/office/drawing/2014/main" id="{C3A26A29-C3C3-5249-93F1-46DC3B6BEC07}"/>
              </a:ext>
            </a:extLst>
          </p:cNvPr>
          <p:cNvSpPr txBox="1"/>
          <p:nvPr/>
        </p:nvSpPr>
        <p:spPr>
          <a:xfrm>
            <a:off x="8257903" y="1625209"/>
            <a:ext cx="3615559" cy="1754326"/>
          </a:xfrm>
          <a:prstGeom prst="rect">
            <a:avLst/>
          </a:prstGeom>
          <a:noFill/>
        </p:spPr>
        <p:txBody>
          <a:bodyPr wrap="square" rtlCol="0">
            <a:spAutoFit/>
          </a:bodyPr>
          <a:lstStyle/>
          <a:p>
            <a:r>
              <a:rPr lang="en-US" dirty="0">
                <a:solidFill>
                  <a:schemeClr val="bg1"/>
                </a:solidFill>
              </a:rPr>
              <a:t>Home address will be the address where the prospect is currently residing.</a:t>
            </a:r>
          </a:p>
          <a:p>
            <a:endParaRPr lang="en-US" dirty="0">
              <a:solidFill>
                <a:schemeClr val="bg1"/>
              </a:solidFill>
            </a:endParaRPr>
          </a:p>
          <a:p>
            <a:r>
              <a:rPr lang="en-US" dirty="0">
                <a:solidFill>
                  <a:schemeClr val="bg1"/>
                </a:solidFill>
              </a:rPr>
              <a:t>Confirm the Billing Address is the same as home address or different.</a:t>
            </a:r>
          </a:p>
        </p:txBody>
      </p:sp>
    </p:spTree>
    <p:extLst>
      <p:ext uri="{BB962C8B-B14F-4D97-AF65-F5344CB8AC3E}">
        <p14:creationId xmlns:p14="http://schemas.microsoft.com/office/powerpoint/2010/main" val="329471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3D96CD-9546-AA49-93DD-71885551241B}"/>
              </a:ext>
            </a:extLst>
          </p:cNvPr>
          <p:cNvSpPr/>
          <p:nvPr/>
        </p:nvSpPr>
        <p:spPr>
          <a:xfrm>
            <a:off x="0" y="5610318"/>
            <a:ext cx="12192000" cy="1247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46F6C1-2C73-7644-B31A-9E8E60E5E1CD}"/>
              </a:ext>
            </a:extLst>
          </p:cNvPr>
          <p:cNvSpPr/>
          <p:nvPr/>
        </p:nvSpPr>
        <p:spPr>
          <a:xfrm>
            <a:off x="367862" y="3756454"/>
            <a:ext cx="4908331"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social media post&#10;&#10;Description automatically generated">
            <a:extLst>
              <a:ext uri="{FF2B5EF4-FFF2-40B4-BE49-F238E27FC236}">
                <a16:creationId xmlns:a16="http://schemas.microsoft.com/office/drawing/2014/main" id="{B278F624-8DD9-7D4F-8390-26F57420EED5}"/>
              </a:ext>
            </a:extLst>
          </p:cNvPr>
          <p:cNvPicPr>
            <a:picLocks noChangeAspect="1"/>
          </p:cNvPicPr>
          <p:nvPr/>
        </p:nvPicPr>
        <p:blipFill>
          <a:blip r:embed="rId2"/>
          <a:stretch>
            <a:fillRect/>
          </a:stretch>
        </p:blipFill>
        <p:spPr>
          <a:xfrm>
            <a:off x="0" y="0"/>
            <a:ext cx="6121128" cy="3756454"/>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00745B85-9AF4-D84E-8744-9AF284F1C44A}"/>
              </a:ext>
            </a:extLst>
          </p:cNvPr>
          <p:cNvPicPr>
            <a:picLocks noChangeAspect="1"/>
          </p:cNvPicPr>
          <p:nvPr/>
        </p:nvPicPr>
        <p:blipFill>
          <a:blip r:embed="rId3"/>
          <a:stretch>
            <a:fillRect/>
          </a:stretch>
        </p:blipFill>
        <p:spPr>
          <a:xfrm>
            <a:off x="5931244" y="329864"/>
            <a:ext cx="6121128" cy="5274096"/>
          </a:xfrm>
          <a:prstGeom prst="rect">
            <a:avLst/>
          </a:prstGeom>
        </p:spPr>
      </p:pic>
      <p:sp>
        <p:nvSpPr>
          <p:cNvPr id="8" name="TextBox 7">
            <a:extLst>
              <a:ext uri="{FF2B5EF4-FFF2-40B4-BE49-F238E27FC236}">
                <a16:creationId xmlns:a16="http://schemas.microsoft.com/office/drawing/2014/main" id="{5FB5B018-D031-9D41-90AB-17CBEE4EDC46}"/>
              </a:ext>
            </a:extLst>
          </p:cNvPr>
          <p:cNvSpPr txBox="1"/>
          <p:nvPr/>
        </p:nvSpPr>
        <p:spPr>
          <a:xfrm>
            <a:off x="449318" y="3855992"/>
            <a:ext cx="4939862" cy="1754326"/>
          </a:xfrm>
          <a:prstGeom prst="rect">
            <a:avLst/>
          </a:prstGeom>
          <a:noFill/>
        </p:spPr>
        <p:txBody>
          <a:bodyPr wrap="square" rtlCol="0">
            <a:spAutoFit/>
          </a:bodyPr>
          <a:lstStyle/>
          <a:p>
            <a:pPr algn="ctr"/>
            <a:r>
              <a:rPr lang="en-US" u="sng" dirty="0">
                <a:solidFill>
                  <a:schemeClr val="bg1"/>
                </a:solidFill>
              </a:rPr>
              <a:t>Contact Details</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Primary Phone Number is a must, the secondary will be optional.</a:t>
            </a:r>
          </a:p>
          <a:p>
            <a:pPr marL="342900" indent="-342900">
              <a:buFont typeface="+mj-lt"/>
              <a:buAutoNum type="arabicPeriod"/>
            </a:pPr>
            <a:r>
              <a:rPr lang="en-US" dirty="0">
                <a:solidFill>
                  <a:schemeClr val="bg1"/>
                </a:solidFill>
              </a:rPr>
              <a:t>Confirm and re-enter the email address.</a:t>
            </a:r>
          </a:p>
          <a:p>
            <a:endParaRPr lang="en-US" dirty="0"/>
          </a:p>
        </p:txBody>
      </p:sp>
      <p:sp>
        <p:nvSpPr>
          <p:cNvPr id="9" name="TextBox 8">
            <a:extLst>
              <a:ext uri="{FF2B5EF4-FFF2-40B4-BE49-F238E27FC236}">
                <a16:creationId xmlns:a16="http://schemas.microsoft.com/office/drawing/2014/main" id="{19DD520E-3CE6-464F-B638-1A791B4B024A}"/>
              </a:ext>
            </a:extLst>
          </p:cNvPr>
          <p:cNvSpPr txBox="1"/>
          <p:nvPr/>
        </p:nvSpPr>
        <p:spPr>
          <a:xfrm>
            <a:off x="225972" y="5585510"/>
            <a:ext cx="11740055" cy="1477328"/>
          </a:xfrm>
          <a:prstGeom prst="rect">
            <a:avLst/>
          </a:prstGeom>
          <a:noFill/>
        </p:spPr>
        <p:txBody>
          <a:bodyPr wrap="square" rtlCol="0">
            <a:spAutoFit/>
          </a:bodyPr>
          <a:lstStyle/>
          <a:p>
            <a:pPr algn="ctr"/>
            <a:r>
              <a:rPr lang="en-US" u="sng" dirty="0">
                <a:solidFill>
                  <a:schemeClr val="bg1"/>
                </a:solidFill>
              </a:rPr>
              <a:t>Preferences</a:t>
            </a:r>
          </a:p>
          <a:p>
            <a:endParaRPr lang="en-US" dirty="0">
              <a:solidFill>
                <a:schemeClr val="bg1"/>
              </a:solidFill>
            </a:endParaRPr>
          </a:p>
          <a:p>
            <a:r>
              <a:rPr lang="en-US" dirty="0">
                <a:solidFill>
                  <a:schemeClr val="bg1"/>
                </a:solidFill>
              </a:rPr>
              <a:t>With preferences we highly advice to select electronic communications since if they select text the Message and Data rates may apply causing extra cost to the prospect. </a:t>
            </a:r>
          </a:p>
          <a:p>
            <a:endParaRPr lang="en-US" dirty="0"/>
          </a:p>
        </p:txBody>
      </p:sp>
    </p:spTree>
    <p:extLst>
      <p:ext uri="{BB962C8B-B14F-4D97-AF65-F5344CB8AC3E}">
        <p14:creationId xmlns:p14="http://schemas.microsoft.com/office/powerpoint/2010/main" val="2545424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a:extLst>
              <a:ext uri="{FF2B5EF4-FFF2-40B4-BE49-F238E27FC236}">
                <a16:creationId xmlns:a16="http://schemas.microsoft.com/office/drawing/2014/main" id="{1714A7CD-1B7B-CB45-BAD1-6C7217ABB319}"/>
              </a:ext>
            </a:extLst>
          </p:cNvPr>
          <p:cNvSpPr/>
          <p:nvPr/>
        </p:nvSpPr>
        <p:spPr>
          <a:xfrm>
            <a:off x="0" y="0"/>
            <a:ext cx="3300248" cy="225186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878EC0-F3B8-654B-9B47-06C5F4E07067}"/>
              </a:ext>
            </a:extLst>
          </p:cNvPr>
          <p:cNvSpPr txBox="1"/>
          <p:nvPr/>
        </p:nvSpPr>
        <p:spPr>
          <a:xfrm>
            <a:off x="220716" y="802768"/>
            <a:ext cx="3163613" cy="646331"/>
          </a:xfrm>
          <a:prstGeom prst="rect">
            <a:avLst/>
          </a:prstGeom>
          <a:noFill/>
        </p:spPr>
        <p:txBody>
          <a:bodyPr wrap="square" rtlCol="0">
            <a:spAutoFit/>
          </a:bodyPr>
          <a:lstStyle/>
          <a:p>
            <a:r>
              <a:rPr lang="en-US" dirty="0">
                <a:solidFill>
                  <a:schemeClr val="bg1"/>
                </a:solidFill>
              </a:rPr>
              <a:t>Step by step in how to process an ACA application.</a:t>
            </a:r>
          </a:p>
        </p:txBody>
      </p:sp>
      <p:sp>
        <p:nvSpPr>
          <p:cNvPr id="6" name="TextBox 5">
            <a:extLst>
              <a:ext uri="{FF2B5EF4-FFF2-40B4-BE49-F238E27FC236}">
                <a16:creationId xmlns:a16="http://schemas.microsoft.com/office/drawing/2014/main" id="{E9E24DB1-CB74-F948-8554-6D67DBE3B975}"/>
              </a:ext>
            </a:extLst>
          </p:cNvPr>
          <p:cNvSpPr txBox="1"/>
          <p:nvPr/>
        </p:nvSpPr>
        <p:spPr>
          <a:xfrm>
            <a:off x="4818996" y="452290"/>
            <a:ext cx="5370786" cy="3416320"/>
          </a:xfrm>
          <a:prstGeom prst="rect">
            <a:avLst/>
          </a:prstGeom>
          <a:noFill/>
        </p:spPr>
        <p:txBody>
          <a:bodyPr wrap="square" rtlCol="0">
            <a:spAutoFit/>
          </a:bodyPr>
          <a:lstStyle/>
          <a:p>
            <a:pPr marL="342900" indent="-342900">
              <a:buAutoNum type="arabicPeriod"/>
            </a:pPr>
            <a:r>
              <a:rPr lang="en-US" dirty="0"/>
              <a:t>Once your paperwork have been processed you will received an email to register on the Florida Blue Website agent portal. </a:t>
            </a:r>
            <a:r>
              <a:rPr lang="en-US" dirty="0">
                <a:hlinkClick r:id="rId2"/>
              </a:rPr>
              <a:t>https://www.floridablue.com/agents</a:t>
            </a:r>
            <a:endParaRPr lang="en-US" dirty="0"/>
          </a:p>
          <a:p>
            <a:pPr marL="342900" indent="-342900">
              <a:buAutoNum type="arabicPeriod"/>
            </a:pPr>
            <a:endParaRPr lang="en-US" dirty="0"/>
          </a:p>
          <a:p>
            <a:pPr marL="342900" indent="-342900">
              <a:buAutoNum type="arabicPeriod"/>
            </a:pPr>
            <a:r>
              <a:rPr lang="en-US" dirty="0"/>
              <a:t>Once registered you need to login by using your username, password and site password that you have created. </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pic>
        <p:nvPicPr>
          <p:cNvPr id="3" name="Picture 2">
            <a:extLst>
              <a:ext uri="{FF2B5EF4-FFF2-40B4-BE49-F238E27FC236}">
                <a16:creationId xmlns:a16="http://schemas.microsoft.com/office/drawing/2014/main" id="{870AAD0E-03FD-FD19-CA17-1D17E820C9D3}"/>
              </a:ext>
            </a:extLst>
          </p:cNvPr>
          <p:cNvPicPr>
            <a:picLocks noChangeAspect="1"/>
          </p:cNvPicPr>
          <p:nvPr/>
        </p:nvPicPr>
        <p:blipFill>
          <a:blip r:embed="rId3"/>
          <a:stretch>
            <a:fillRect/>
          </a:stretch>
        </p:blipFill>
        <p:spPr>
          <a:xfrm>
            <a:off x="3593955" y="2829904"/>
            <a:ext cx="5004089" cy="3575806"/>
          </a:xfrm>
          <a:prstGeom prst="rect">
            <a:avLst/>
          </a:prstGeom>
        </p:spPr>
      </p:pic>
    </p:spTree>
    <p:extLst>
      <p:ext uri="{BB962C8B-B14F-4D97-AF65-F5344CB8AC3E}">
        <p14:creationId xmlns:p14="http://schemas.microsoft.com/office/powerpoint/2010/main" val="2903002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ded Corner 10">
            <a:extLst>
              <a:ext uri="{FF2B5EF4-FFF2-40B4-BE49-F238E27FC236}">
                <a16:creationId xmlns:a16="http://schemas.microsoft.com/office/drawing/2014/main" id="{045A8DC8-2891-3D4C-A968-C4C68349A139}"/>
              </a:ext>
            </a:extLst>
          </p:cNvPr>
          <p:cNvSpPr/>
          <p:nvPr/>
        </p:nvSpPr>
        <p:spPr>
          <a:xfrm>
            <a:off x="6852745" y="3773214"/>
            <a:ext cx="5118538" cy="2259724"/>
          </a:xfrm>
          <a:prstGeom prst="foldedCorner">
            <a:avLst>
              <a:gd name="adj" fmla="val 481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A12C4-A111-AE45-A7C6-F62406BF00E5}"/>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EFE48CFF-B3AE-B34E-AFB4-F376506ABECB}"/>
              </a:ext>
            </a:extLst>
          </p:cNvPr>
          <p:cNvPicPr>
            <a:picLocks noGrp="1" noChangeAspect="1"/>
          </p:cNvPicPr>
          <p:nvPr>
            <p:ph idx="1"/>
          </p:nvPr>
        </p:nvPicPr>
        <p:blipFill>
          <a:blip r:embed="rId2"/>
          <a:stretch>
            <a:fillRect/>
          </a:stretch>
        </p:blipFill>
        <p:spPr>
          <a:xfrm>
            <a:off x="177891" y="0"/>
            <a:ext cx="6247624" cy="2792392"/>
          </a:xfrm>
        </p:spPr>
      </p:pic>
      <p:pic>
        <p:nvPicPr>
          <p:cNvPr id="7" name="Picture 6" descr="A screenshot of a cell phone&#10;&#10;Description automatically generated">
            <a:extLst>
              <a:ext uri="{FF2B5EF4-FFF2-40B4-BE49-F238E27FC236}">
                <a16:creationId xmlns:a16="http://schemas.microsoft.com/office/drawing/2014/main" id="{0C78348D-C52A-154A-9DF6-B6EB5E47BD42}"/>
              </a:ext>
            </a:extLst>
          </p:cNvPr>
          <p:cNvPicPr>
            <a:picLocks noChangeAspect="1"/>
          </p:cNvPicPr>
          <p:nvPr/>
        </p:nvPicPr>
        <p:blipFill>
          <a:blip r:embed="rId3"/>
          <a:stretch>
            <a:fillRect/>
          </a:stretch>
        </p:blipFill>
        <p:spPr>
          <a:xfrm>
            <a:off x="0" y="2792392"/>
            <a:ext cx="6425515" cy="265883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3BB9DE14-3C6E-F443-B5E4-638B3E18858A}"/>
              </a:ext>
            </a:extLst>
          </p:cNvPr>
          <p:cNvPicPr>
            <a:picLocks noChangeAspect="1"/>
          </p:cNvPicPr>
          <p:nvPr/>
        </p:nvPicPr>
        <p:blipFill>
          <a:blip r:embed="rId4"/>
          <a:stretch>
            <a:fillRect/>
          </a:stretch>
        </p:blipFill>
        <p:spPr>
          <a:xfrm>
            <a:off x="6425515" y="0"/>
            <a:ext cx="5389262" cy="3054715"/>
          </a:xfrm>
          <a:prstGeom prst="rect">
            <a:avLst/>
          </a:prstGeom>
        </p:spPr>
      </p:pic>
      <p:sp>
        <p:nvSpPr>
          <p:cNvPr id="10" name="TextBox 9">
            <a:extLst>
              <a:ext uri="{FF2B5EF4-FFF2-40B4-BE49-F238E27FC236}">
                <a16:creationId xmlns:a16="http://schemas.microsoft.com/office/drawing/2014/main" id="{60AC3EA6-B191-4446-BE04-F1214CD48A92}"/>
              </a:ext>
            </a:extLst>
          </p:cNvPr>
          <p:cNvSpPr txBox="1"/>
          <p:nvPr/>
        </p:nvSpPr>
        <p:spPr>
          <a:xfrm>
            <a:off x="7044559" y="4121809"/>
            <a:ext cx="4309241" cy="1200329"/>
          </a:xfrm>
          <a:prstGeom prst="rect">
            <a:avLst/>
          </a:prstGeom>
          <a:noFill/>
        </p:spPr>
        <p:txBody>
          <a:bodyPr wrap="square" rtlCol="0">
            <a:spAutoFit/>
          </a:bodyPr>
          <a:lstStyle/>
          <a:p>
            <a:r>
              <a:rPr lang="en-US" dirty="0">
                <a:solidFill>
                  <a:schemeClr val="bg1"/>
                </a:solidFill>
              </a:rPr>
              <a:t>To select a Doctor 1</a:t>
            </a:r>
            <a:r>
              <a:rPr lang="en-US" baseline="30000" dirty="0">
                <a:solidFill>
                  <a:schemeClr val="bg1"/>
                </a:solidFill>
              </a:rPr>
              <a:t>st</a:t>
            </a:r>
            <a:r>
              <a:rPr lang="en-US" dirty="0">
                <a:solidFill>
                  <a:schemeClr val="bg1"/>
                </a:solidFill>
              </a:rPr>
              <a:t>  click on “Select Doctor/Facility”, 2</a:t>
            </a:r>
            <a:r>
              <a:rPr lang="en-US" baseline="30000" dirty="0">
                <a:solidFill>
                  <a:schemeClr val="bg1"/>
                </a:solidFill>
              </a:rPr>
              <a:t>nd</a:t>
            </a:r>
            <a:r>
              <a:rPr lang="en-US" dirty="0">
                <a:solidFill>
                  <a:schemeClr val="bg1"/>
                </a:solidFill>
              </a:rPr>
              <a:t> Search for the doctor, 3</a:t>
            </a:r>
            <a:r>
              <a:rPr lang="en-US" baseline="30000" dirty="0">
                <a:solidFill>
                  <a:schemeClr val="bg1"/>
                </a:solidFill>
              </a:rPr>
              <a:t>rd</a:t>
            </a:r>
            <a:r>
              <a:rPr lang="en-US" dirty="0">
                <a:solidFill>
                  <a:schemeClr val="bg1"/>
                </a:solidFill>
              </a:rPr>
              <a:t> Click on “Select This Doctor” and 4</a:t>
            </a:r>
            <a:r>
              <a:rPr lang="en-US" baseline="30000" dirty="0">
                <a:solidFill>
                  <a:schemeClr val="bg1"/>
                </a:solidFill>
              </a:rPr>
              <a:t>th</a:t>
            </a:r>
            <a:r>
              <a:rPr lang="en-US" dirty="0">
                <a:solidFill>
                  <a:schemeClr val="bg1"/>
                </a:solidFill>
              </a:rPr>
              <a:t> click in Continue.</a:t>
            </a:r>
          </a:p>
        </p:txBody>
      </p:sp>
    </p:spTree>
    <p:extLst>
      <p:ext uri="{BB962C8B-B14F-4D97-AF65-F5344CB8AC3E}">
        <p14:creationId xmlns:p14="http://schemas.microsoft.com/office/powerpoint/2010/main" val="2724882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a:extLst>
              <a:ext uri="{FF2B5EF4-FFF2-40B4-BE49-F238E27FC236}">
                <a16:creationId xmlns:a16="http://schemas.microsoft.com/office/drawing/2014/main" id="{4EC090F1-A2AD-134D-918B-30CC6559FE6B}"/>
              </a:ext>
            </a:extLst>
          </p:cNvPr>
          <p:cNvSpPr/>
          <p:nvPr/>
        </p:nvSpPr>
        <p:spPr>
          <a:xfrm>
            <a:off x="7493876" y="0"/>
            <a:ext cx="4698124" cy="485577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C47C28D1-45A2-3743-A733-7EBEBAF4F3ED}"/>
              </a:ext>
            </a:extLst>
          </p:cNvPr>
          <p:cNvPicPr>
            <a:picLocks noGrp="1" noChangeAspect="1"/>
          </p:cNvPicPr>
          <p:nvPr>
            <p:ph idx="1"/>
          </p:nvPr>
        </p:nvPicPr>
        <p:blipFill>
          <a:blip r:embed="rId2"/>
          <a:stretch>
            <a:fillRect/>
          </a:stretch>
        </p:blipFill>
        <p:spPr>
          <a:xfrm>
            <a:off x="0" y="0"/>
            <a:ext cx="7401697" cy="3392445"/>
          </a:xfrm>
        </p:spPr>
      </p:pic>
      <p:pic>
        <p:nvPicPr>
          <p:cNvPr id="7" name="Picture 6" descr="A picture containing bird, tree&#10;&#10;Description automatically generated">
            <a:extLst>
              <a:ext uri="{FF2B5EF4-FFF2-40B4-BE49-F238E27FC236}">
                <a16:creationId xmlns:a16="http://schemas.microsoft.com/office/drawing/2014/main" id="{4AAA635A-CBE3-8A43-A264-473C43D30FB7}"/>
              </a:ext>
            </a:extLst>
          </p:cNvPr>
          <p:cNvPicPr>
            <a:picLocks noChangeAspect="1"/>
          </p:cNvPicPr>
          <p:nvPr/>
        </p:nvPicPr>
        <p:blipFill>
          <a:blip r:embed="rId3"/>
          <a:stretch>
            <a:fillRect/>
          </a:stretch>
        </p:blipFill>
        <p:spPr>
          <a:xfrm>
            <a:off x="0" y="4003663"/>
            <a:ext cx="7401697" cy="2489212"/>
          </a:xfrm>
          <a:prstGeom prst="rect">
            <a:avLst/>
          </a:prstGeom>
        </p:spPr>
      </p:pic>
      <p:sp>
        <p:nvSpPr>
          <p:cNvPr id="8" name="TextBox 7">
            <a:extLst>
              <a:ext uri="{FF2B5EF4-FFF2-40B4-BE49-F238E27FC236}">
                <a16:creationId xmlns:a16="http://schemas.microsoft.com/office/drawing/2014/main" id="{921A0250-4D38-2840-9273-BE0EBB6AD3FA}"/>
              </a:ext>
            </a:extLst>
          </p:cNvPr>
          <p:cNvSpPr txBox="1"/>
          <p:nvPr/>
        </p:nvSpPr>
        <p:spPr>
          <a:xfrm>
            <a:off x="8240110" y="893379"/>
            <a:ext cx="3478924" cy="3416320"/>
          </a:xfrm>
          <a:prstGeom prst="rect">
            <a:avLst/>
          </a:prstGeom>
          <a:noFill/>
        </p:spPr>
        <p:txBody>
          <a:bodyPr wrap="square" rtlCol="0">
            <a:spAutoFit/>
          </a:bodyPr>
          <a:lstStyle/>
          <a:p>
            <a:r>
              <a:rPr lang="en-US" dirty="0">
                <a:solidFill>
                  <a:schemeClr val="bg1"/>
                </a:solidFill>
              </a:rPr>
              <a:t>Other insurances information of a health coverage with Florida Blue.</a:t>
            </a:r>
          </a:p>
          <a:p>
            <a:endParaRPr lang="en-US" dirty="0">
              <a:solidFill>
                <a:schemeClr val="bg1"/>
              </a:solidFill>
            </a:endParaRPr>
          </a:p>
          <a:p>
            <a:r>
              <a:rPr lang="en-US" dirty="0">
                <a:solidFill>
                  <a:schemeClr val="bg1"/>
                </a:solidFill>
              </a:rPr>
              <a:t>Other insurance information of previous insurance coverage with another carrier in the las 24 month.</a:t>
            </a:r>
          </a:p>
          <a:p>
            <a:endParaRPr lang="en-US" dirty="0">
              <a:solidFill>
                <a:schemeClr val="bg1"/>
              </a:solidFill>
            </a:endParaRPr>
          </a:p>
          <a:p>
            <a:endParaRPr lang="en-US" dirty="0">
              <a:solidFill>
                <a:schemeClr val="bg1"/>
              </a:solidFill>
            </a:endParaRPr>
          </a:p>
          <a:p>
            <a:r>
              <a:rPr lang="en-US" dirty="0">
                <a:solidFill>
                  <a:schemeClr val="bg1"/>
                </a:solidFill>
              </a:rPr>
              <a:t>For 2020 plan effective date will be 01/01/2020.</a:t>
            </a:r>
          </a:p>
          <a:p>
            <a:endParaRPr lang="en-US" dirty="0"/>
          </a:p>
        </p:txBody>
      </p:sp>
    </p:spTree>
    <p:extLst>
      <p:ext uri="{BB962C8B-B14F-4D97-AF65-F5344CB8AC3E}">
        <p14:creationId xmlns:p14="http://schemas.microsoft.com/office/powerpoint/2010/main" val="3578074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84FC8F81-4E7C-C143-90FA-9DC05F9783C7}"/>
              </a:ext>
            </a:extLst>
          </p:cNvPr>
          <p:cNvPicPr>
            <a:picLocks noGrp="1" noChangeAspect="1"/>
          </p:cNvPicPr>
          <p:nvPr>
            <p:ph idx="1"/>
          </p:nvPr>
        </p:nvPicPr>
        <p:blipFill>
          <a:blip r:embed="rId2"/>
          <a:stretch>
            <a:fillRect/>
          </a:stretch>
        </p:blipFill>
        <p:spPr>
          <a:xfrm>
            <a:off x="2001794" y="0"/>
            <a:ext cx="7811587" cy="3768811"/>
          </a:xfrm>
        </p:spPr>
      </p:pic>
      <p:sp>
        <p:nvSpPr>
          <p:cNvPr id="6" name="Rectangle 5">
            <a:extLst>
              <a:ext uri="{FF2B5EF4-FFF2-40B4-BE49-F238E27FC236}">
                <a16:creationId xmlns:a16="http://schemas.microsoft.com/office/drawing/2014/main" id="{AD90439B-2B1F-F04A-8540-5128436A945E}"/>
              </a:ext>
            </a:extLst>
          </p:cNvPr>
          <p:cNvSpPr/>
          <p:nvPr/>
        </p:nvSpPr>
        <p:spPr>
          <a:xfrm>
            <a:off x="0" y="4300151"/>
            <a:ext cx="12192000" cy="2557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FB05B2-F6B7-5C4C-8CC2-A3BB92264539}"/>
              </a:ext>
            </a:extLst>
          </p:cNvPr>
          <p:cNvSpPr txBox="1"/>
          <p:nvPr/>
        </p:nvSpPr>
        <p:spPr>
          <a:xfrm>
            <a:off x="946349" y="4424913"/>
            <a:ext cx="9922475" cy="2585323"/>
          </a:xfrm>
          <a:prstGeom prst="rect">
            <a:avLst/>
          </a:prstGeom>
          <a:noFill/>
        </p:spPr>
        <p:txBody>
          <a:bodyPr wrap="square" rtlCol="0">
            <a:spAutoFit/>
          </a:bodyPr>
          <a:lstStyle/>
          <a:p>
            <a:r>
              <a:rPr lang="en-US" u="sng" dirty="0">
                <a:solidFill>
                  <a:schemeClr val="bg1"/>
                </a:solidFill>
              </a:rPr>
              <a:t>In-Person</a:t>
            </a:r>
          </a:p>
          <a:p>
            <a:r>
              <a:rPr lang="en-US" dirty="0">
                <a:solidFill>
                  <a:schemeClr val="bg1"/>
                </a:solidFill>
              </a:rPr>
              <a:t>Use this submission type when the Agent and Applicant are sitting "in-person" or "face-to-face" and completing the application together.</a:t>
            </a:r>
          </a:p>
          <a:p>
            <a:endParaRPr lang="en-US" dirty="0">
              <a:solidFill>
                <a:schemeClr val="bg1"/>
              </a:solidFill>
            </a:endParaRPr>
          </a:p>
          <a:p>
            <a:r>
              <a:rPr lang="en-US" dirty="0">
                <a:solidFill>
                  <a:schemeClr val="bg1"/>
                </a:solidFill>
              </a:rPr>
              <a:t> </a:t>
            </a:r>
            <a:r>
              <a:rPr lang="en-US" u="sng" dirty="0">
                <a:solidFill>
                  <a:schemeClr val="bg1"/>
                </a:solidFill>
              </a:rPr>
              <a:t>Email</a:t>
            </a:r>
          </a:p>
          <a:p>
            <a:r>
              <a:rPr lang="en-US" dirty="0">
                <a:solidFill>
                  <a:schemeClr val="bg1"/>
                </a:solidFill>
              </a:rPr>
              <a:t>Use this submission type when the Agent completes the application up to the Agent Acknowledgements and then sends the enrollment to the Applicant via email to finish their acknowledgements and pay (if applicable).</a:t>
            </a:r>
          </a:p>
          <a:p>
            <a:endParaRPr lang="en-US" dirty="0"/>
          </a:p>
        </p:txBody>
      </p:sp>
    </p:spTree>
    <p:extLst>
      <p:ext uri="{BB962C8B-B14F-4D97-AF65-F5344CB8AC3E}">
        <p14:creationId xmlns:p14="http://schemas.microsoft.com/office/powerpoint/2010/main" val="3129369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DB27FF35-878B-1D49-8CFA-FEB7EBDB3869}"/>
              </a:ext>
            </a:extLst>
          </p:cNvPr>
          <p:cNvPicPr>
            <a:picLocks noChangeAspect="1"/>
          </p:cNvPicPr>
          <p:nvPr/>
        </p:nvPicPr>
        <p:blipFill>
          <a:blip r:embed="rId3"/>
          <a:stretch>
            <a:fillRect/>
          </a:stretch>
        </p:blipFill>
        <p:spPr>
          <a:xfrm>
            <a:off x="0" y="4719471"/>
            <a:ext cx="6154635" cy="2138529"/>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88E98DA0-3714-954F-9137-86294EC70055}"/>
              </a:ext>
            </a:extLst>
          </p:cNvPr>
          <p:cNvPicPr>
            <a:picLocks noChangeAspect="1"/>
          </p:cNvPicPr>
          <p:nvPr/>
        </p:nvPicPr>
        <p:blipFill>
          <a:blip r:embed="rId4"/>
          <a:stretch>
            <a:fillRect/>
          </a:stretch>
        </p:blipFill>
        <p:spPr>
          <a:xfrm>
            <a:off x="0" y="5256"/>
            <a:ext cx="6289589" cy="4789816"/>
          </a:xfrm>
          <a:prstGeom prst="rect">
            <a:avLst/>
          </a:prstGeom>
        </p:spPr>
      </p:pic>
      <p:sp>
        <p:nvSpPr>
          <p:cNvPr id="10" name="TextBox 9">
            <a:extLst>
              <a:ext uri="{FF2B5EF4-FFF2-40B4-BE49-F238E27FC236}">
                <a16:creationId xmlns:a16="http://schemas.microsoft.com/office/drawing/2014/main" id="{648017E5-82C1-4041-AD2B-E00CDABB77E0}"/>
              </a:ext>
            </a:extLst>
          </p:cNvPr>
          <p:cNvSpPr txBox="1"/>
          <p:nvPr/>
        </p:nvSpPr>
        <p:spPr>
          <a:xfrm>
            <a:off x="7651530" y="1156137"/>
            <a:ext cx="3626069" cy="3416320"/>
          </a:xfrm>
          <a:prstGeom prst="rect">
            <a:avLst/>
          </a:prstGeom>
          <a:noFill/>
        </p:spPr>
        <p:txBody>
          <a:bodyPr wrap="square" rtlCol="0">
            <a:spAutoFit/>
          </a:bodyPr>
          <a:lstStyle/>
          <a:p>
            <a:r>
              <a:rPr lang="en-US" dirty="0"/>
              <a:t>This sections is the Agent agreements and acknowledgements.</a:t>
            </a:r>
          </a:p>
          <a:p>
            <a:endParaRPr lang="en-US" dirty="0"/>
          </a:p>
          <a:p>
            <a:r>
              <a:rPr lang="en-US" dirty="0"/>
              <a:t>Select if you are related to the applicant yes or no.</a:t>
            </a:r>
          </a:p>
          <a:p>
            <a:endParaRPr lang="en-US" dirty="0"/>
          </a:p>
          <a:p>
            <a:r>
              <a:rPr lang="en-US" dirty="0"/>
              <a:t>Select if you agree or disagree with the statements above.</a:t>
            </a:r>
          </a:p>
          <a:p>
            <a:endParaRPr lang="en-US" dirty="0"/>
          </a:p>
          <a:p>
            <a:r>
              <a:rPr lang="en-US" dirty="0"/>
              <a:t>Attachments are optional. </a:t>
            </a:r>
          </a:p>
          <a:p>
            <a:endParaRPr lang="en-US" dirty="0"/>
          </a:p>
          <a:p>
            <a:endParaRPr lang="en-US" dirty="0"/>
          </a:p>
        </p:txBody>
      </p:sp>
      <p:sp>
        <p:nvSpPr>
          <p:cNvPr id="11" name="Rectangle 10">
            <a:extLst>
              <a:ext uri="{FF2B5EF4-FFF2-40B4-BE49-F238E27FC236}">
                <a16:creationId xmlns:a16="http://schemas.microsoft.com/office/drawing/2014/main" id="{C83F7B56-6414-524C-881B-747D8F3B2007}"/>
              </a:ext>
            </a:extLst>
          </p:cNvPr>
          <p:cNvSpPr/>
          <p:nvPr/>
        </p:nvSpPr>
        <p:spPr>
          <a:xfrm>
            <a:off x="2217683" y="3429000"/>
            <a:ext cx="525517" cy="155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E0F0C7-2200-3A4F-B633-4B469E050B66}"/>
              </a:ext>
            </a:extLst>
          </p:cNvPr>
          <p:cNvSpPr/>
          <p:nvPr/>
        </p:nvSpPr>
        <p:spPr>
          <a:xfrm>
            <a:off x="2217683" y="3760076"/>
            <a:ext cx="525517" cy="155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ame 12">
            <a:extLst>
              <a:ext uri="{FF2B5EF4-FFF2-40B4-BE49-F238E27FC236}">
                <a16:creationId xmlns:a16="http://schemas.microsoft.com/office/drawing/2014/main" id="{5BBCD254-3A15-6047-9E82-1A4559215556}"/>
              </a:ext>
            </a:extLst>
          </p:cNvPr>
          <p:cNvSpPr/>
          <p:nvPr/>
        </p:nvSpPr>
        <p:spPr>
          <a:xfrm>
            <a:off x="6905296" y="599089"/>
            <a:ext cx="4939862" cy="389933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33077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3E4CE4DA-FCA7-F14C-9124-64EC86E52492}"/>
              </a:ext>
            </a:extLst>
          </p:cNvPr>
          <p:cNvSpPr/>
          <p:nvPr/>
        </p:nvSpPr>
        <p:spPr>
          <a:xfrm>
            <a:off x="304801" y="5465380"/>
            <a:ext cx="11098924" cy="1072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social media post&#10;&#10;Description automatically generated">
            <a:extLst>
              <a:ext uri="{FF2B5EF4-FFF2-40B4-BE49-F238E27FC236}">
                <a16:creationId xmlns:a16="http://schemas.microsoft.com/office/drawing/2014/main" id="{0602AD42-1507-344E-B6F9-911CA8AE1240}"/>
              </a:ext>
            </a:extLst>
          </p:cNvPr>
          <p:cNvPicPr>
            <a:picLocks noChangeAspect="1"/>
          </p:cNvPicPr>
          <p:nvPr/>
        </p:nvPicPr>
        <p:blipFill>
          <a:blip r:embed="rId2"/>
          <a:stretch>
            <a:fillRect/>
          </a:stretch>
        </p:blipFill>
        <p:spPr>
          <a:xfrm>
            <a:off x="1388075" y="0"/>
            <a:ext cx="4707925" cy="4672754"/>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7A0F0D5E-AE5E-044C-A1B1-DAEB4301C6A2}"/>
              </a:ext>
            </a:extLst>
          </p:cNvPr>
          <p:cNvPicPr>
            <a:picLocks noChangeAspect="1"/>
          </p:cNvPicPr>
          <p:nvPr/>
        </p:nvPicPr>
        <p:blipFill>
          <a:blip r:embed="rId3"/>
          <a:stretch>
            <a:fillRect/>
          </a:stretch>
        </p:blipFill>
        <p:spPr>
          <a:xfrm>
            <a:off x="6096000" y="0"/>
            <a:ext cx="4707925" cy="4595466"/>
          </a:xfrm>
          <a:prstGeom prst="rect">
            <a:avLst/>
          </a:prstGeom>
        </p:spPr>
      </p:pic>
      <p:sp>
        <p:nvSpPr>
          <p:cNvPr id="8" name="TextBox 7">
            <a:extLst>
              <a:ext uri="{FF2B5EF4-FFF2-40B4-BE49-F238E27FC236}">
                <a16:creationId xmlns:a16="http://schemas.microsoft.com/office/drawing/2014/main" id="{A6657687-CFEA-1B4B-A3A6-C3F817A84F11}"/>
              </a:ext>
            </a:extLst>
          </p:cNvPr>
          <p:cNvSpPr txBox="1"/>
          <p:nvPr/>
        </p:nvSpPr>
        <p:spPr>
          <a:xfrm>
            <a:off x="578069" y="5678241"/>
            <a:ext cx="11183007" cy="646331"/>
          </a:xfrm>
          <a:prstGeom prst="rect">
            <a:avLst/>
          </a:prstGeom>
          <a:noFill/>
        </p:spPr>
        <p:txBody>
          <a:bodyPr wrap="square" rtlCol="0">
            <a:spAutoFit/>
          </a:bodyPr>
          <a:lstStyle/>
          <a:p>
            <a:r>
              <a:rPr lang="en-US" dirty="0">
                <a:solidFill>
                  <a:schemeClr val="bg1"/>
                </a:solidFill>
              </a:rPr>
              <a:t>The applicant has to read the consumer acknowledgments and click on the little boxed once is completed the prospect has to enter the date of birth and click on agree as a electronic signature.</a:t>
            </a:r>
          </a:p>
        </p:txBody>
      </p:sp>
    </p:spTree>
    <p:extLst>
      <p:ext uri="{BB962C8B-B14F-4D97-AF65-F5344CB8AC3E}">
        <p14:creationId xmlns:p14="http://schemas.microsoft.com/office/powerpoint/2010/main" val="147204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a:extLst>
              <a:ext uri="{FF2B5EF4-FFF2-40B4-BE49-F238E27FC236}">
                <a16:creationId xmlns:a16="http://schemas.microsoft.com/office/drawing/2014/main" id="{43E2FD98-FDD7-C347-850F-58B73B7C48AD}"/>
              </a:ext>
            </a:extLst>
          </p:cNvPr>
          <p:cNvSpPr/>
          <p:nvPr/>
        </p:nvSpPr>
        <p:spPr>
          <a:xfrm>
            <a:off x="6939034" y="1753252"/>
            <a:ext cx="5158372" cy="2829910"/>
          </a:xfrm>
          <a:prstGeom prst="snip1Rect">
            <a:avLst>
              <a:gd name="adj" fmla="val 356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social media post&#10;&#10;Description automatically generated">
            <a:extLst>
              <a:ext uri="{FF2B5EF4-FFF2-40B4-BE49-F238E27FC236}">
                <a16:creationId xmlns:a16="http://schemas.microsoft.com/office/drawing/2014/main" id="{B092F06C-BA22-2F46-BDCE-6ACF17E776C4}"/>
              </a:ext>
            </a:extLst>
          </p:cNvPr>
          <p:cNvPicPr>
            <a:picLocks noChangeAspect="1"/>
          </p:cNvPicPr>
          <p:nvPr/>
        </p:nvPicPr>
        <p:blipFill>
          <a:blip r:embed="rId2"/>
          <a:stretch>
            <a:fillRect/>
          </a:stretch>
        </p:blipFill>
        <p:spPr>
          <a:xfrm>
            <a:off x="0" y="0"/>
            <a:ext cx="6865462" cy="6858000"/>
          </a:xfrm>
          <a:prstGeom prst="rect">
            <a:avLst/>
          </a:prstGeom>
        </p:spPr>
      </p:pic>
      <p:sp>
        <p:nvSpPr>
          <p:cNvPr id="6" name="TextBox 5">
            <a:extLst>
              <a:ext uri="{FF2B5EF4-FFF2-40B4-BE49-F238E27FC236}">
                <a16:creationId xmlns:a16="http://schemas.microsoft.com/office/drawing/2014/main" id="{E4FBD7A5-6EAA-BF45-87D8-3AF6656E1B5E}"/>
              </a:ext>
            </a:extLst>
          </p:cNvPr>
          <p:cNvSpPr txBox="1"/>
          <p:nvPr/>
        </p:nvSpPr>
        <p:spPr>
          <a:xfrm>
            <a:off x="7090330" y="2014045"/>
            <a:ext cx="4666593" cy="2308324"/>
          </a:xfrm>
          <a:prstGeom prst="rect">
            <a:avLst/>
          </a:prstGeom>
          <a:noFill/>
        </p:spPr>
        <p:txBody>
          <a:bodyPr wrap="square" rtlCol="0">
            <a:spAutoFit/>
          </a:bodyPr>
          <a:lstStyle/>
          <a:p>
            <a:r>
              <a:rPr lang="en-US" dirty="0">
                <a:solidFill>
                  <a:schemeClr val="bg1"/>
                </a:solidFill>
              </a:rPr>
              <a:t>Final Review is very important to prevent any mistakes on the applications.</a:t>
            </a:r>
          </a:p>
          <a:p>
            <a:endParaRPr lang="en-US" dirty="0">
              <a:solidFill>
                <a:schemeClr val="bg1"/>
              </a:solidFill>
            </a:endParaRPr>
          </a:p>
          <a:p>
            <a:r>
              <a:rPr lang="en-US" dirty="0">
                <a:solidFill>
                  <a:schemeClr val="bg1"/>
                </a:solidFill>
              </a:rPr>
              <a:t>On the top-right corner you will find “View/print Application (PDF)” click in there to review the entire application. Once everything is ready to go, please click on “Pay and Submit Application”</a:t>
            </a:r>
          </a:p>
        </p:txBody>
      </p:sp>
    </p:spTree>
    <p:extLst>
      <p:ext uri="{BB962C8B-B14F-4D97-AF65-F5344CB8AC3E}">
        <p14:creationId xmlns:p14="http://schemas.microsoft.com/office/powerpoint/2010/main" val="2494993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88870CC-519D-AA43-95B6-4F3F346D9D89}"/>
              </a:ext>
            </a:extLst>
          </p:cNvPr>
          <p:cNvSpPr/>
          <p:nvPr/>
        </p:nvSpPr>
        <p:spPr>
          <a:xfrm>
            <a:off x="368319" y="3998813"/>
            <a:ext cx="8277226" cy="147732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09BE66CA-2939-F441-924F-41CA64F12668}"/>
              </a:ext>
            </a:extLst>
          </p:cNvPr>
          <p:cNvGraphicFramePr/>
          <p:nvPr>
            <p:extLst>
              <p:ext uri="{D42A27DB-BD31-4B8C-83A1-F6EECF244321}">
                <p14:modId xmlns:p14="http://schemas.microsoft.com/office/powerpoint/2010/main" val="2887838464"/>
              </p:ext>
            </p:extLst>
          </p:nvPr>
        </p:nvGraphicFramePr>
        <p:xfrm>
          <a:off x="1218312" y="-1971676"/>
          <a:ext cx="10372725" cy="7643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B1A4346-1948-DC4E-924A-FCEBD08EA06E}"/>
              </a:ext>
            </a:extLst>
          </p:cNvPr>
          <p:cNvSpPr txBox="1"/>
          <p:nvPr/>
        </p:nvSpPr>
        <p:spPr>
          <a:xfrm>
            <a:off x="617349" y="4137312"/>
            <a:ext cx="8174930" cy="1200329"/>
          </a:xfrm>
          <a:prstGeom prst="rect">
            <a:avLst/>
          </a:prstGeom>
          <a:noFill/>
        </p:spPr>
        <p:txBody>
          <a:bodyPr wrap="none" rtlCol="0">
            <a:spAutoFit/>
          </a:bodyPr>
          <a:lstStyle/>
          <a:p>
            <a:pPr marL="342900" indent="-342900">
              <a:buFont typeface="Wingdings" pitchFamily="2" charset="2"/>
              <a:buChar char="Ø"/>
            </a:pPr>
            <a:r>
              <a:rPr lang="en-US" b="1" dirty="0">
                <a:solidFill>
                  <a:schemeClr val="accent4">
                    <a:lumMod val="40000"/>
                    <a:lumOff val="60000"/>
                  </a:schemeClr>
                </a:solidFill>
              </a:rPr>
              <a:t>Lauren</a:t>
            </a:r>
            <a:r>
              <a:rPr lang="en-US" dirty="0"/>
              <a:t>: </a:t>
            </a:r>
            <a:r>
              <a:rPr lang="en-US" dirty="0">
                <a:solidFill>
                  <a:schemeClr val="bg1"/>
                </a:solidFill>
              </a:rPr>
              <a:t>Carrier appointments, Customer Support/Service Blue &amp; FHCP U65.</a:t>
            </a:r>
          </a:p>
          <a:p>
            <a:pPr marL="342900" indent="-342900">
              <a:buFont typeface="Wingdings" pitchFamily="2" charset="2"/>
              <a:buChar char="Ø"/>
            </a:pPr>
            <a:r>
              <a:rPr lang="en-US" b="1" dirty="0">
                <a:solidFill>
                  <a:schemeClr val="accent4">
                    <a:lumMod val="40000"/>
                    <a:lumOff val="60000"/>
                  </a:schemeClr>
                </a:solidFill>
              </a:rPr>
              <a:t>Nancy</a:t>
            </a:r>
            <a:r>
              <a:rPr lang="en-US" dirty="0"/>
              <a:t>: </a:t>
            </a:r>
            <a:r>
              <a:rPr lang="en-US" dirty="0">
                <a:solidFill>
                  <a:schemeClr val="bg1"/>
                </a:solidFill>
              </a:rPr>
              <a:t>Group Guru! HELPS MAKE YOU STEADY INCOME!</a:t>
            </a:r>
          </a:p>
          <a:p>
            <a:pPr marL="342900" indent="-342900">
              <a:buFont typeface="Wingdings" pitchFamily="2" charset="2"/>
              <a:buChar char="Ø"/>
            </a:pPr>
            <a:r>
              <a:rPr lang="en-US" b="1" dirty="0" err="1">
                <a:solidFill>
                  <a:schemeClr val="accent4">
                    <a:lumMod val="40000"/>
                    <a:lumOff val="60000"/>
                  </a:schemeClr>
                </a:solidFill>
              </a:rPr>
              <a:t>Michaelene</a:t>
            </a:r>
            <a:r>
              <a:rPr lang="en-US" dirty="0"/>
              <a:t>: </a:t>
            </a:r>
            <a:r>
              <a:rPr lang="en-US" dirty="0">
                <a:solidFill>
                  <a:schemeClr val="bg1"/>
                </a:solidFill>
              </a:rPr>
              <a:t>C.F.O. – Money, Money, Money!</a:t>
            </a:r>
          </a:p>
          <a:p>
            <a:pPr marL="342900" indent="-342900">
              <a:buFont typeface="Wingdings" pitchFamily="2" charset="2"/>
              <a:buChar char="Ø"/>
            </a:pPr>
            <a:r>
              <a:rPr lang="en-US" b="1" dirty="0">
                <a:solidFill>
                  <a:schemeClr val="accent4">
                    <a:lumMod val="40000"/>
                    <a:lumOff val="60000"/>
                  </a:schemeClr>
                </a:solidFill>
              </a:rPr>
              <a:t>Lourdes</a:t>
            </a:r>
            <a:r>
              <a:rPr lang="en-US" dirty="0"/>
              <a:t>: </a:t>
            </a:r>
            <a:r>
              <a:rPr lang="en-US" dirty="0">
                <a:solidFill>
                  <a:schemeClr val="bg1"/>
                </a:solidFill>
              </a:rPr>
              <a:t>Reception of visitors and callers, all in office </a:t>
            </a:r>
            <a:r>
              <a:rPr lang="en-US" dirty="0" err="1">
                <a:solidFill>
                  <a:schemeClr val="bg1"/>
                </a:solidFill>
              </a:rPr>
              <a:t>support,Event</a:t>
            </a:r>
            <a:r>
              <a:rPr lang="en-US" dirty="0">
                <a:solidFill>
                  <a:schemeClr val="bg1"/>
                </a:solidFill>
              </a:rPr>
              <a:t> and Seminars</a:t>
            </a:r>
          </a:p>
        </p:txBody>
      </p:sp>
      <p:sp>
        <p:nvSpPr>
          <p:cNvPr id="7" name="TextBox 6">
            <a:extLst>
              <a:ext uri="{FF2B5EF4-FFF2-40B4-BE49-F238E27FC236}">
                <a16:creationId xmlns:a16="http://schemas.microsoft.com/office/drawing/2014/main" id="{2091BC5E-C468-CA4F-BFAA-3E96C5135586}"/>
              </a:ext>
            </a:extLst>
          </p:cNvPr>
          <p:cNvSpPr txBox="1"/>
          <p:nvPr/>
        </p:nvSpPr>
        <p:spPr>
          <a:xfrm>
            <a:off x="2859729" y="114515"/>
            <a:ext cx="7089890" cy="1015663"/>
          </a:xfrm>
          <a:prstGeom prst="rect">
            <a:avLst/>
          </a:prstGeom>
          <a:noFill/>
        </p:spPr>
        <p:txBody>
          <a:bodyPr wrap="none" rtlCol="0">
            <a:spAutoFit/>
          </a:bodyPr>
          <a:lstStyle/>
          <a:p>
            <a:r>
              <a:rPr lang="en-US" sz="6000" dirty="0"/>
              <a:t>YOUR SUPPORT TEAM</a:t>
            </a:r>
          </a:p>
        </p:txBody>
      </p:sp>
      <p:sp>
        <p:nvSpPr>
          <p:cNvPr id="8" name="TextBox 7">
            <a:extLst>
              <a:ext uri="{FF2B5EF4-FFF2-40B4-BE49-F238E27FC236}">
                <a16:creationId xmlns:a16="http://schemas.microsoft.com/office/drawing/2014/main" id="{C11F31C0-2230-564C-BD8E-694E6A7CB5B1}"/>
              </a:ext>
            </a:extLst>
          </p:cNvPr>
          <p:cNvSpPr txBox="1"/>
          <p:nvPr/>
        </p:nvSpPr>
        <p:spPr>
          <a:xfrm>
            <a:off x="4876799" y="1001197"/>
            <a:ext cx="3222357" cy="369332"/>
          </a:xfrm>
          <a:prstGeom prst="rect">
            <a:avLst/>
          </a:prstGeom>
          <a:noFill/>
        </p:spPr>
        <p:txBody>
          <a:bodyPr wrap="none" rtlCol="0">
            <a:spAutoFit/>
          </a:bodyPr>
          <a:lstStyle/>
          <a:p>
            <a:r>
              <a:rPr lang="en-US" b="1" dirty="0">
                <a:solidFill>
                  <a:schemeClr val="accent5"/>
                </a:solidFill>
              </a:rPr>
              <a:t>JUST A CALL/TEXT/EMAIL AWAY</a:t>
            </a:r>
          </a:p>
        </p:txBody>
      </p:sp>
      <p:pic>
        <p:nvPicPr>
          <p:cNvPr id="9" name="Picture 8">
            <a:extLst>
              <a:ext uri="{FF2B5EF4-FFF2-40B4-BE49-F238E27FC236}">
                <a16:creationId xmlns:a16="http://schemas.microsoft.com/office/drawing/2014/main" id="{E02EFA79-E099-7D4B-8C4B-F4F1A3B5EE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67962" y="5311431"/>
            <a:ext cx="3124038" cy="1249615"/>
          </a:xfrm>
          <a:prstGeom prst="rect">
            <a:avLst/>
          </a:prstGeom>
        </p:spPr>
      </p:pic>
      <p:sp>
        <p:nvSpPr>
          <p:cNvPr id="10" name="TextBox 9">
            <a:extLst>
              <a:ext uri="{FF2B5EF4-FFF2-40B4-BE49-F238E27FC236}">
                <a16:creationId xmlns:a16="http://schemas.microsoft.com/office/drawing/2014/main" id="{5147224D-72D6-E144-8A33-4BD9681483C1}"/>
              </a:ext>
            </a:extLst>
          </p:cNvPr>
          <p:cNvSpPr txBox="1"/>
          <p:nvPr/>
        </p:nvSpPr>
        <p:spPr>
          <a:xfrm>
            <a:off x="1127505" y="2426934"/>
            <a:ext cx="2117696" cy="646331"/>
          </a:xfrm>
          <a:prstGeom prst="rect">
            <a:avLst/>
          </a:prstGeom>
          <a:noFill/>
        </p:spPr>
        <p:txBody>
          <a:bodyPr wrap="none" rtlCol="0">
            <a:spAutoFit/>
          </a:bodyPr>
          <a:lstStyle/>
          <a:p>
            <a:pPr algn="ctr"/>
            <a:r>
              <a:rPr lang="en-US" b="1" dirty="0">
                <a:solidFill>
                  <a:schemeClr val="accent2"/>
                </a:solidFill>
              </a:rPr>
              <a:t>STEPHANIE</a:t>
            </a:r>
          </a:p>
          <a:p>
            <a:pPr algn="ctr"/>
            <a:r>
              <a:rPr lang="en-US" dirty="0"/>
              <a:t>Our Fearless Leader!</a:t>
            </a:r>
          </a:p>
        </p:txBody>
      </p:sp>
      <p:sp>
        <p:nvSpPr>
          <p:cNvPr id="11" name="TextBox 10">
            <a:extLst>
              <a:ext uri="{FF2B5EF4-FFF2-40B4-BE49-F238E27FC236}">
                <a16:creationId xmlns:a16="http://schemas.microsoft.com/office/drawing/2014/main" id="{581F469B-4406-9244-8FFC-C34693348A0E}"/>
              </a:ext>
            </a:extLst>
          </p:cNvPr>
          <p:cNvSpPr txBox="1"/>
          <p:nvPr/>
        </p:nvSpPr>
        <p:spPr>
          <a:xfrm>
            <a:off x="3245201" y="2426934"/>
            <a:ext cx="2064668" cy="1477328"/>
          </a:xfrm>
          <a:prstGeom prst="rect">
            <a:avLst/>
          </a:prstGeom>
          <a:noFill/>
        </p:spPr>
        <p:txBody>
          <a:bodyPr wrap="none" rtlCol="0">
            <a:spAutoFit/>
          </a:bodyPr>
          <a:lstStyle/>
          <a:p>
            <a:pPr algn="ctr"/>
            <a:r>
              <a:rPr lang="en-US" b="1" dirty="0">
                <a:solidFill>
                  <a:schemeClr val="bg2">
                    <a:lumMod val="75000"/>
                  </a:schemeClr>
                </a:solidFill>
              </a:rPr>
              <a:t>MELANIE</a:t>
            </a:r>
          </a:p>
          <a:p>
            <a:pPr algn="ctr"/>
            <a:r>
              <a:rPr lang="en-US" dirty="0"/>
              <a:t>System and Reports</a:t>
            </a:r>
          </a:p>
          <a:p>
            <a:pPr algn="ctr"/>
            <a:r>
              <a:rPr lang="en-US" dirty="0" err="1"/>
              <a:t>AgencyBloc</a:t>
            </a:r>
            <a:r>
              <a:rPr lang="en-US" dirty="0"/>
              <a:t> Support</a:t>
            </a:r>
          </a:p>
          <a:p>
            <a:pPr algn="ctr"/>
            <a:r>
              <a:rPr lang="en-US" dirty="0"/>
              <a:t>Lead generation</a:t>
            </a:r>
          </a:p>
          <a:p>
            <a:pPr algn="ctr"/>
            <a:r>
              <a:rPr lang="en-US" dirty="0"/>
              <a:t>Operations</a:t>
            </a:r>
          </a:p>
        </p:txBody>
      </p:sp>
      <p:sp>
        <p:nvSpPr>
          <p:cNvPr id="12" name="TextBox 11">
            <a:extLst>
              <a:ext uri="{FF2B5EF4-FFF2-40B4-BE49-F238E27FC236}">
                <a16:creationId xmlns:a16="http://schemas.microsoft.com/office/drawing/2014/main" id="{DF38B56A-D2F5-7B4C-AF80-CE1B5AD876F7}"/>
              </a:ext>
            </a:extLst>
          </p:cNvPr>
          <p:cNvSpPr txBox="1"/>
          <p:nvPr/>
        </p:nvSpPr>
        <p:spPr>
          <a:xfrm>
            <a:off x="5303279" y="2426934"/>
            <a:ext cx="2137894" cy="1200329"/>
          </a:xfrm>
          <a:prstGeom prst="rect">
            <a:avLst/>
          </a:prstGeom>
          <a:noFill/>
        </p:spPr>
        <p:txBody>
          <a:bodyPr wrap="none" rtlCol="0">
            <a:spAutoFit/>
          </a:bodyPr>
          <a:lstStyle/>
          <a:p>
            <a:pPr algn="ctr"/>
            <a:r>
              <a:rPr lang="en-US" b="1" dirty="0">
                <a:solidFill>
                  <a:schemeClr val="accent4"/>
                </a:solidFill>
              </a:rPr>
              <a:t>ADA</a:t>
            </a:r>
          </a:p>
          <a:p>
            <a:pPr algn="ctr"/>
            <a:r>
              <a:rPr lang="en-US" dirty="0"/>
              <a:t>Spanish Trainer</a:t>
            </a:r>
          </a:p>
          <a:p>
            <a:pPr algn="ctr"/>
            <a:r>
              <a:rPr lang="en-US" dirty="0"/>
              <a:t>Product Support</a:t>
            </a:r>
          </a:p>
          <a:p>
            <a:pPr algn="ctr"/>
            <a:r>
              <a:rPr lang="en-US" dirty="0"/>
              <a:t>Certification Support</a:t>
            </a:r>
          </a:p>
        </p:txBody>
      </p:sp>
      <p:sp>
        <p:nvSpPr>
          <p:cNvPr id="13" name="TextBox 12">
            <a:extLst>
              <a:ext uri="{FF2B5EF4-FFF2-40B4-BE49-F238E27FC236}">
                <a16:creationId xmlns:a16="http://schemas.microsoft.com/office/drawing/2014/main" id="{7F15F3C3-FF5D-414D-AEEC-C305480231B0}"/>
              </a:ext>
            </a:extLst>
          </p:cNvPr>
          <p:cNvSpPr txBox="1"/>
          <p:nvPr/>
        </p:nvSpPr>
        <p:spPr>
          <a:xfrm>
            <a:off x="7241828" y="2426933"/>
            <a:ext cx="2203039" cy="1200329"/>
          </a:xfrm>
          <a:prstGeom prst="rect">
            <a:avLst/>
          </a:prstGeom>
          <a:noFill/>
        </p:spPr>
        <p:txBody>
          <a:bodyPr wrap="none" rtlCol="0">
            <a:spAutoFit/>
          </a:bodyPr>
          <a:lstStyle/>
          <a:p>
            <a:pPr algn="ctr"/>
            <a:r>
              <a:rPr lang="en-US" b="1" dirty="0">
                <a:solidFill>
                  <a:schemeClr val="accent5"/>
                </a:solidFill>
              </a:rPr>
              <a:t>RENEE</a:t>
            </a:r>
          </a:p>
          <a:p>
            <a:pPr algn="ctr"/>
            <a:r>
              <a:rPr lang="en-US" dirty="0"/>
              <a:t>All Marketing</a:t>
            </a:r>
          </a:p>
          <a:p>
            <a:pPr algn="ctr"/>
            <a:r>
              <a:rPr lang="en-US" dirty="0"/>
              <a:t>Community Outreach</a:t>
            </a:r>
          </a:p>
          <a:p>
            <a:pPr algn="ctr"/>
            <a:r>
              <a:rPr lang="en-US" dirty="0"/>
              <a:t>PCP Connection</a:t>
            </a:r>
          </a:p>
        </p:txBody>
      </p:sp>
      <p:sp>
        <p:nvSpPr>
          <p:cNvPr id="14" name="TextBox 13">
            <a:extLst>
              <a:ext uri="{FF2B5EF4-FFF2-40B4-BE49-F238E27FC236}">
                <a16:creationId xmlns:a16="http://schemas.microsoft.com/office/drawing/2014/main" id="{953ECF73-8B89-454C-B13B-C2FE96D8BE2C}"/>
              </a:ext>
            </a:extLst>
          </p:cNvPr>
          <p:cNvSpPr txBox="1"/>
          <p:nvPr/>
        </p:nvSpPr>
        <p:spPr>
          <a:xfrm>
            <a:off x="9441342" y="2429520"/>
            <a:ext cx="1443985" cy="923330"/>
          </a:xfrm>
          <a:prstGeom prst="rect">
            <a:avLst/>
          </a:prstGeom>
          <a:noFill/>
        </p:spPr>
        <p:txBody>
          <a:bodyPr wrap="none" rtlCol="0">
            <a:spAutoFit/>
          </a:bodyPr>
          <a:lstStyle/>
          <a:p>
            <a:pPr algn="ctr"/>
            <a:r>
              <a:rPr lang="en-US" b="1" dirty="0">
                <a:solidFill>
                  <a:schemeClr val="accent6"/>
                </a:solidFill>
              </a:rPr>
              <a:t>TRISTA</a:t>
            </a:r>
          </a:p>
          <a:p>
            <a:pPr algn="ctr"/>
            <a:r>
              <a:rPr lang="en-US" dirty="0"/>
              <a:t>Agent Trainer</a:t>
            </a:r>
          </a:p>
          <a:p>
            <a:pPr algn="ctr"/>
            <a:r>
              <a:rPr lang="en-US" dirty="0"/>
              <a:t>Organizer</a:t>
            </a:r>
          </a:p>
        </p:txBody>
      </p:sp>
    </p:spTree>
    <p:extLst>
      <p:ext uri="{BB962C8B-B14F-4D97-AF65-F5344CB8AC3E}">
        <p14:creationId xmlns:p14="http://schemas.microsoft.com/office/powerpoint/2010/main" val="317733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C3E1E8F-40BB-914F-869F-DBB9D75913A1}"/>
              </a:ext>
            </a:extLst>
          </p:cNvPr>
          <p:cNvSpPr>
            <a:spLocks noGrp="1"/>
          </p:cNvSpPr>
          <p:nvPr>
            <p:ph type="title"/>
          </p:nvPr>
        </p:nvSpPr>
        <p:spPr>
          <a:xfrm>
            <a:off x="305909" y="228603"/>
            <a:ext cx="11582400" cy="413004"/>
          </a:xfrm>
        </p:spPr>
        <p:txBody>
          <a:bodyPr>
            <a:normAutofit fontScale="90000"/>
          </a:bodyPr>
          <a:lstStyle/>
          <a:p>
            <a:r>
              <a:rPr lang="en-US" dirty="0"/>
              <a:t>CONTACT NUMBERS/ EMAIL</a:t>
            </a:r>
          </a:p>
        </p:txBody>
      </p:sp>
      <p:sp>
        <p:nvSpPr>
          <p:cNvPr id="5" name="Rectangle 4">
            <a:extLst>
              <a:ext uri="{FF2B5EF4-FFF2-40B4-BE49-F238E27FC236}">
                <a16:creationId xmlns:a16="http://schemas.microsoft.com/office/drawing/2014/main" id="{EBC130F2-2A70-164E-B2D9-8C388BCF1DE6}"/>
              </a:ext>
            </a:extLst>
          </p:cNvPr>
          <p:cNvSpPr/>
          <p:nvPr/>
        </p:nvSpPr>
        <p:spPr>
          <a:xfrm>
            <a:off x="3048000" y="1225523"/>
            <a:ext cx="6096000" cy="4958730"/>
          </a:xfrm>
          <a:prstGeom prst="rect">
            <a:avLst/>
          </a:prstGeom>
        </p:spPr>
        <p:txBody>
          <a:bodyPr>
            <a:spAutoFit/>
          </a:bodyPr>
          <a:lstStyle/>
          <a:p>
            <a:pPr marL="228600" marR="0">
              <a:lnSpc>
                <a:spcPct val="107000"/>
              </a:lnSpc>
              <a:spcBef>
                <a:spcPts val="0"/>
              </a:spcBef>
              <a:spcAft>
                <a:spcPts val="0"/>
              </a:spcAft>
            </a:pPr>
            <a:r>
              <a:rPr lang="en-U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Lauren Savickas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407-227-5667 cell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2"/>
              </a:rPr>
              <a:t>lsavickas@murrayins.net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	</a:t>
            </a: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Melanie Livingstone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a:solidFill>
                  <a:srgbClr val="4472C4"/>
                </a:solidFill>
                <a:latin typeface="Calibri" panose="020F0502020204030204" pitchFamily="34" charset="0"/>
                <a:ea typeface="Times New Roman" panose="02020603050405020304" pitchFamily="18" charset="0"/>
                <a:cs typeface="Calibri" panose="020F0502020204030204" pitchFamily="34" charset="0"/>
              </a:rPr>
              <a:t>407-544-0121 </a:t>
            </a: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cell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mlivingstone@murrayins.net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Ada Jimenez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407-760-5585 cell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ajimenez@murrayins.net</a:t>
            </a:r>
            <a:br>
              <a:rPr lang="en-US" sz="14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Trista Anderson</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386-566-9625 cell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tanderson@murrayins.net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Renee Cline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407-421-3295 cell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rcline@murrayins.net</a:t>
            </a:r>
            <a:endParaRPr lang="en-US" sz="14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endParaRPr lang="en-US" sz="10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000" b="1"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26BC96C-466B-7847-B180-BBA4019E031E}"/>
              </a:ext>
            </a:extLst>
          </p:cNvPr>
          <p:cNvSpPr txBox="1"/>
          <p:nvPr/>
        </p:nvSpPr>
        <p:spPr>
          <a:xfrm>
            <a:off x="168166" y="735723"/>
            <a:ext cx="7093609" cy="646331"/>
          </a:xfrm>
          <a:prstGeom prst="rect">
            <a:avLst/>
          </a:prstGeom>
          <a:noFill/>
        </p:spPr>
        <p:txBody>
          <a:bodyPr wrap="none" rtlCol="0">
            <a:spAutoFit/>
          </a:bodyPr>
          <a:lstStyle/>
          <a:p>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Murray Office Team: </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407-332-0909 </a:t>
            </a: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Main Number 8:30am – 5:00pm EST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0AEF0FB9-E3D9-9D46-B248-25DECC3B8DF3}"/>
              </a:ext>
            </a:extLst>
          </p:cNvPr>
          <p:cNvSpPr txBox="1"/>
          <p:nvPr/>
        </p:nvSpPr>
        <p:spPr>
          <a:xfrm>
            <a:off x="5649388" y="1393515"/>
            <a:ext cx="2647946" cy="3372205"/>
          </a:xfrm>
          <a:prstGeom prst="rect">
            <a:avLst/>
          </a:prstGeom>
          <a:noFill/>
        </p:spPr>
        <p:txBody>
          <a:bodyPr wrap="square" rtlCol="0">
            <a:spAutoFit/>
          </a:bodyPr>
          <a:lstStyle/>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Stephanie Aldridge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407-716-7312 cell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saldridge@murrayins.net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Nancy Kemper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407-489-2334 cell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nkemper@murrayins.net</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err="1">
                <a:solidFill>
                  <a:srgbClr val="4472C4"/>
                </a:solidFill>
                <a:latin typeface="Calibri" panose="020F0502020204030204" pitchFamily="34" charset="0"/>
                <a:ea typeface="Times New Roman" panose="02020603050405020304" pitchFamily="18" charset="0"/>
                <a:cs typeface="Calibri" panose="020F0502020204030204" pitchFamily="34" charset="0"/>
              </a:rPr>
              <a:t>Michaelene</a:t>
            </a:r>
            <a:r>
              <a:rPr lang="en-US" sz="1400" b="1" dirty="0">
                <a:solidFill>
                  <a:srgbClr val="4472C4"/>
                </a:solidFill>
                <a:latin typeface="Calibri" panose="020F0502020204030204" pitchFamily="34" charset="0"/>
                <a:ea typeface="Times New Roman" panose="02020603050405020304" pitchFamily="18" charset="0"/>
                <a:cs typeface="Calibri" panose="020F0502020204030204" pitchFamily="34" charset="0"/>
              </a:rPr>
              <a:t> Criswell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mcriswell@murrayins.net</a:t>
            </a:r>
            <a:endParaRPr lang="en-US" sz="14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endParaRPr lang="en-US" sz="14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400" b="1" dirty="0">
                <a:solidFill>
                  <a:srgbClr val="0563C1"/>
                </a:solidFill>
                <a:latin typeface="Calibri" panose="020F0502020204030204" pitchFamily="34" charset="0"/>
                <a:ea typeface="Calibri" panose="020F0502020204030204" pitchFamily="34" charset="0"/>
                <a:cs typeface="Times New Roman" panose="02020603050405020304" pitchFamily="18" charset="0"/>
              </a:rPr>
              <a:t>Lourdes Pagan</a:t>
            </a:r>
          </a:p>
          <a:p>
            <a:pPr marL="228600" marR="0">
              <a:lnSpc>
                <a:spcPct val="107000"/>
              </a:lnSpc>
              <a:spcBef>
                <a:spcPts val="0"/>
              </a:spcBef>
              <a:spcAft>
                <a:spcPts val="0"/>
              </a:spcAft>
            </a:pPr>
            <a:r>
              <a:rPr lang="en-US" sz="1400" b="1" dirty="0">
                <a:solidFill>
                  <a:srgbClr val="0563C1"/>
                </a:solidFill>
                <a:latin typeface="Calibri" panose="020F0502020204030204" pitchFamily="34" charset="0"/>
                <a:ea typeface="Calibri" panose="020F0502020204030204" pitchFamily="34" charset="0"/>
                <a:cs typeface="Times New Roman" panose="02020603050405020304" pitchFamily="18" charset="0"/>
              </a:rPr>
              <a:t>407-332-0303</a:t>
            </a:r>
          </a:p>
          <a:p>
            <a:pPr marL="228600" marR="0">
              <a:lnSpc>
                <a:spcPct val="107000"/>
              </a:lnSpc>
              <a:spcBef>
                <a:spcPts val="0"/>
              </a:spcBef>
              <a:spcAft>
                <a:spcPts val="0"/>
              </a:spcAft>
            </a:pPr>
            <a:r>
              <a:rPr lang="en-US" sz="1400" b="1" u="sng" dirty="0" err="1">
                <a:solidFill>
                  <a:srgbClr val="0563C1"/>
                </a:solidFill>
                <a:latin typeface="Calibri" panose="020F0502020204030204" pitchFamily="34" charset="0"/>
                <a:cs typeface="Times New Roman" panose="02020603050405020304" pitchFamily="18" charset="0"/>
              </a:rPr>
              <a:t>LPAGAN@murrayins.net</a:t>
            </a:r>
            <a:endParaRPr lang="en-US" u="sng" dirty="0"/>
          </a:p>
        </p:txBody>
      </p:sp>
      <p:sp>
        <p:nvSpPr>
          <p:cNvPr id="8" name="TextBox 7">
            <a:extLst>
              <a:ext uri="{FF2B5EF4-FFF2-40B4-BE49-F238E27FC236}">
                <a16:creationId xmlns:a16="http://schemas.microsoft.com/office/drawing/2014/main" id="{D3AB584D-71CB-684F-A18F-57E7F5A7B4AD}"/>
              </a:ext>
            </a:extLst>
          </p:cNvPr>
          <p:cNvSpPr txBox="1"/>
          <p:nvPr/>
        </p:nvSpPr>
        <p:spPr>
          <a:xfrm>
            <a:off x="1331869" y="6122277"/>
            <a:ext cx="8499571" cy="375552"/>
          </a:xfrm>
          <a:prstGeom prst="rect">
            <a:avLst/>
          </a:prstGeom>
          <a:noFill/>
        </p:spPr>
        <p:txBody>
          <a:bodyPr wrap="none" rtlCol="0">
            <a:spAutoFit/>
          </a:bodyPr>
          <a:lstStyle/>
          <a:p>
            <a:pPr>
              <a:lnSpc>
                <a:spcPct val="107000"/>
              </a:lnSpc>
              <a:spcAft>
                <a:spcPts val="800"/>
              </a:spcAft>
            </a:pPr>
            <a:r>
              <a:rPr lang="en-US" b="1" dirty="0">
                <a:solidFill>
                  <a:srgbClr val="4472C4"/>
                </a:solidFill>
                <a:latin typeface="Calibri" panose="020F0502020204030204" pitchFamily="34" charset="0"/>
                <a:ea typeface="Calibri" panose="020F0502020204030204" pitchFamily="34" charset="0"/>
                <a:cs typeface="Times New Roman" panose="02020603050405020304" pitchFamily="18" charset="0"/>
              </a:rPr>
              <a:t>STILL DON’T KNOW WHO TO ASK?  </a:t>
            </a:r>
            <a:r>
              <a:rPr lang="en-US" b="1" dirty="0">
                <a:latin typeface="Calibri" panose="020F0502020204030204" pitchFamily="34" charset="0"/>
                <a:ea typeface="Calibri" panose="020F0502020204030204" pitchFamily="34" charset="0"/>
                <a:cs typeface="Times New Roman" panose="02020603050405020304" pitchFamily="18" charset="0"/>
              </a:rPr>
              <a:t>Call Melanie, she will direct you to the right person!</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0793A05-0E98-D04F-BFAD-3714247163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66529" y="19229"/>
            <a:ext cx="3124038" cy="1249615"/>
          </a:xfrm>
          <a:prstGeom prst="rect">
            <a:avLst/>
          </a:prstGeom>
        </p:spPr>
      </p:pic>
      <p:cxnSp>
        <p:nvCxnSpPr>
          <p:cNvPr id="20" name="Straight Connector 19">
            <a:extLst>
              <a:ext uri="{FF2B5EF4-FFF2-40B4-BE49-F238E27FC236}">
                <a16:creationId xmlns:a16="http://schemas.microsoft.com/office/drawing/2014/main" id="{99401B5C-59E4-2F48-9772-8E27A043DF78}"/>
              </a:ext>
            </a:extLst>
          </p:cNvPr>
          <p:cNvCxnSpPr/>
          <p:nvPr/>
        </p:nvCxnSpPr>
        <p:spPr>
          <a:xfrm>
            <a:off x="0" y="602611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EED845-7F76-3449-8FFF-3E8C8833521E}"/>
              </a:ext>
            </a:extLst>
          </p:cNvPr>
          <p:cNvCxnSpPr/>
          <p:nvPr/>
        </p:nvCxnSpPr>
        <p:spPr>
          <a:xfrm>
            <a:off x="0" y="120293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924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261B0434-FA74-CB4E-B4BB-BE0BA58E7B46}"/>
              </a:ext>
            </a:extLst>
          </p:cNvPr>
          <p:cNvPicPr>
            <a:picLocks noChangeAspect="1"/>
          </p:cNvPicPr>
          <p:nvPr/>
        </p:nvPicPr>
        <p:blipFill rotWithShape="1">
          <a:blip r:embed="rId2"/>
          <a:srcRect l="10332" r="780"/>
          <a:stretch/>
        </p:blipFill>
        <p:spPr>
          <a:xfrm>
            <a:off x="20" y="10"/>
            <a:ext cx="12191980" cy="6857990"/>
          </a:xfrm>
          <a:prstGeom prst="rect">
            <a:avLst/>
          </a:prstGeom>
        </p:spPr>
      </p:pic>
      <p:sp>
        <p:nvSpPr>
          <p:cNvPr id="8" name="Snip Same Side Corner Rectangle 7">
            <a:extLst>
              <a:ext uri="{FF2B5EF4-FFF2-40B4-BE49-F238E27FC236}">
                <a16:creationId xmlns:a16="http://schemas.microsoft.com/office/drawing/2014/main" id="{15BF8770-584E-314B-A866-5D12DEC355E1}"/>
              </a:ext>
            </a:extLst>
          </p:cNvPr>
          <p:cNvSpPr/>
          <p:nvPr/>
        </p:nvSpPr>
        <p:spPr>
          <a:xfrm rot="5400000">
            <a:off x="2316891" y="-1099752"/>
            <a:ext cx="1062681" cy="5696465"/>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A8268E-D2EC-AA4B-B711-AEED3BB7BF85}"/>
              </a:ext>
            </a:extLst>
          </p:cNvPr>
          <p:cNvSpPr/>
          <p:nvPr/>
        </p:nvSpPr>
        <p:spPr>
          <a:xfrm>
            <a:off x="0" y="1286816"/>
            <a:ext cx="57332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Any Questions????</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052318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3173B0-88B2-8247-AE00-CDE1D488A811}"/>
              </a:ext>
            </a:extLst>
          </p:cNvPr>
          <p:cNvSpPr/>
          <p:nvPr/>
        </p:nvSpPr>
        <p:spPr>
          <a:xfrm>
            <a:off x="0" y="-1"/>
            <a:ext cx="12192000" cy="1986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a:extLst>
              <a:ext uri="{FF2B5EF4-FFF2-40B4-BE49-F238E27FC236}">
                <a16:creationId xmlns:a16="http://schemas.microsoft.com/office/drawing/2014/main" id="{3885B9D5-5B86-3A41-B3FD-FD51926FFFFF}"/>
              </a:ext>
            </a:extLst>
          </p:cNvPr>
          <p:cNvSpPr txBox="1"/>
          <p:nvPr/>
        </p:nvSpPr>
        <p:spPr>
          <a:xfrm>
            <a:off x="861847" y="670060"/>
            <a:ext cx="10762594" cy="646331"/>
          </a:xfrm>
          <a:prstGeom prst="rect">
            <a:avLst/>
          </a:prstGeom>
          <a:noFill/>
        </p:spPr>
        <p:txBody>
          <a:bodyPr wrap="square" rtlCol="0">
            <a:spAutoFit/>
          </a:bodyPr>
          <a:lstStyle/>
          <a:p>
            <a:r>
              <a:rPr lang="en-US" dirty="0">
                <a:solidFill>
                  <a:schemeClr val="bg1"/>
                </a:solidFill>
              </a:rPr>
              <a:t>1. Click on Individual Sales – Process Applications. Here is where you going to click to process applications for: Individual &amp; Family, Medicare Advantage, Medicare Supplement, Dental, USAble and Temporary Insurance.</a:t>
            </a:r>
          </a:p>
        </p:txBody>
      </p:sp>
      <p:pic>
        <p:nvPicPr>
          <p:cNvPr id="3" name="Picture 2">
            <a:extLst>
              <a:ext uri="{FF2B5EF4-FFF2-40B4-BE49-F238E27FC236}">
                <a16:creationId xmlns:a16="http://schemas.microsoft.com/office/drawing/2014/main" id="{2D1E55B6-95C3-1C55-DA42-BB9EAF1488CD}"/>
              </a:ext>
            </a:extLst>
          </p:cNvPr>
          <p:cNvPicPr>
            <a:picLocks noChangeAspect="1"/>
          </p:cNvPicPr>
          <p:nvPr/>
        </p:nvPicPr>
        <p:blipFill>
          <a:blip r:embed="rId2"/>
          <a:stretch>
            <a:fillRect/>
          </a:stretch>
        </p:blipFill>
        <p:spPr>
          <a:xfrm>
            <a:off x="2309642" y="2123947"/>
            <a:ext cx="6935957" cy="4063993"/>
          </a:xfrm>
          <a:prstGeom prst="rect">
            <a:avLst/>
          </a:prstGeom>
        </p:spPr>
      </p:pic>
    </p:spTree>
    <p:extLst>
      <p:ext uri="{BB962C8B-B14F-4D97-AF65-F5344CB8AC3E}">
        <p14:creationId xmlns:p14="http://schemas.microsoft.com/office/powerpoint/2010/main" val="247835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DF49E1-12DB-FC40-BD31-DE13767C56AB}"/>
              </a:ext>
            </a:extLst>
          </p:cNvPr>
          <p:cNvSpPr/>
          <p:nvPr/>
        </p:nvSpPr>
        <p:spPr>
          <a:xfrm>
            <a:off x="7336221" y="0"/>
            <a:ext cx="485577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FA0F417-0117-804F-BCF5-B76713B26FA6}"/>
              </a:ext>
            </a:extLst>
          </p:cNvPr>
          <p:cNvSpPr txBox="1"/>
          <p:nvPr/>
        </p:nvSpPr>
        <p:spPr>
          <a:xfrm>
            <a:off x="7676778" y="197346"/>
            <a:ext cx="4174663" cy="6463308"/>
          </a:xfrm>
          <a:prstGeom prst="rect">
            <a:avLst/>
          </a:prstGeom>
          <a:noFill/>
        </p:spPr>
        <p:txBody>
          <a:bodyPr wrap="square" rtlCol="0">
            <a:spAutoFit/>
          </a:bodyPr>
          <a:lstStyle/>
          <a:p>
            <a:pPr algn="ctr"/>
            <a:r>
              <a:rPr lang="en-US" u="sng" dirty="0">
                <a:solidFill>
                  <a:schemeClr val="bg1"/>
                </a:solidFill>
              </a:rPr>
              <a:t>Select Plan Category </a:t>
            </a:r>
          </a:p>
          <a:p>
            <a:r>
              <a:rPr lang="en-US" dirty="0">
                <a:solidFill>
                  <a:schemeClr val="bg1"/>
                </a:solidFill>
              </a:rPr>
              <a:t>in this part of the process you need to select the product you are selling.</a:t>
            </a:r>
          </a:p>
          <a:p>
            <a:endParaRPr lang="en-US" dirty="0">
              <a:solidFill>
                <a:schemeClr val="bg1"/>
              </a:solidFill>
            </a:endParaRPr>
          </a:p>
          <a:p>
            <a:pPr algn="ctr"/>
            <a:r>
              <a:rPr lang="en-US" dirty="0">
                <a:solidFill>
                  <a:schemeClr val="bg1"/>
                </a:solidFill>
              </a:rPr>
              <a:t>Florida Blue</a:t>
            </a:r>
          </a:p>
          <a:p>
            <a:r>
              <a:rPr lang="en-US" dirty="0">
                <a:solidFill>
                  <a:schemeClr val="bg1"/>
                </a:solidFill>
              </a:rPr>
              <a:t>Qualified Plans + USAble Life Products:</a:t>
            </a:r>
          </a:p>
          <a:p>
            <a:pPr marL="342900" indent="-342900">
              <a:buFont typeface="+mj-lt"/>
              <a:buAutoNum type="arabicPeriod"/>
            </a:pPr>
            <a:r>
              <a:rPr lang="en-US" dirty="0">
                <a:solidFill>
                  <a:schemeClr val="bg1"/>
                </a:solidFill>
              </a:rPr>
              <a:t>Off Marketplace plans</a:t>
            </a:r>
          </a:p>
          <a:p>
            <a:pPr marL="342900" indent="-342900">
              <a:buFont typeface="+mj-lt"/>
              <a:buAutoNum type="arabicPeriod"/>
            </a:pPr>
            <a:r>
              <a:rPr lang="en-US" dirty="0">
                <a:solidFill>
                  <a:schemeClr val="bg1"/>
                </a:solidFill>
              </a:rPr>
              <a:t>Marketplace Plans</a:t>
            </a:r>
          </a:p>
          <a:p>
            <a:pPr marL="342900" indent="-342900">
              <a:buFont typeface="+mj-lt"/>
              <a:buAutoNum type="arabicPeriod"/>
            </a:pPr>
            <a:r>
              <a:rPr lang="en-US" dirty="0">
                <a:solidFill>
                  <a:schemeClr val="bg1"/>
                </a:solidFill>
              </a:rPr>
              <a:t>Dental Plans</a:t>
            </a:r>
          </a:p>
          <a:p>
            <a:pPr marL="342900" indent="-342900">
              <a:buFont typeface="+mj-lt"/>
              <a:buAutoNum type="arabicPeriod"/>
            </a:pPr>
            <a:r>
              <a:rPr lang="en-US" dirty="0">
                <a:solidFill>
                  <a:schemeClr val="bg1"/>
                </a:solidFill>
              </a:rPr>
              <a:t>USAble Life Accident</a:t>
            </a:r>
          </a:p>
          <a:p>
            <a:pPr marL="342900" indent="-342900">
              <a:buFont typeface="+mj-lt"/>
              <a:buAutoNum type="arabicPeriod"/>
            </a:pPr>
            <a:r>
              <a:rPr lang="en-US" dirty="0">
                <a:solidFill>
                  <a:schemeClr val="bg1"/>
                </a:solidFill>
              </a:rPr>
              <a:t>USAble Life Critical Illness</a:t>
            </a:r>
          </a:p>
          <a:p>
            <a:pPr marL="342900" indent="-342900">
              <a:buFont typeface="+mj-lt"/>
              <a:buAutoNum type="arabicPeriod"/>
            </a:pPr>
            <a:r>
              <a:rPr lang="en-US" dirty="0">
                <a:solidFill>
                  <a:schemeClr val="bg1"/>
                </a:solidFill>
              </a:rPr>
              <a:t>USAble Life Hospital</a:t>
            </a:r>
          </a:p>
          <a:p>
            <a:pPr marL="342900" indent="-342900">
              <a:buFont typeface="+mj-lt"/>
              <a:buAutoNum type="arabicPeriod"/>
            </a:pPr>
            <a:r>
              <a:rPr lang="en-US" dirty="0">
                <a:solidFill>
                  <a:schemeClr val="bg1"/>
                </a:solidFill>
              </a:rPr>
              <a:t>Temporary</a:t>
            </a:r>
          </a:p>
          <a:p>
            <a:endParaRPr lang="en-US" dirty="0">
              <a:solidFill>
                <a:schemeClr val="bg1"/>
              </a:solidFill>
            </a:endParaRPr>
          </a:p>
          <a:p>
            <a:r>
              <a:rPr lang="en-US" dirty="0">
                <a:solidFill>
                  <a:schemeClr val="bg1"/>
                </a:solidFill>
              </a:rPr>
              <a:t>Medicare Plans:</a:t>
            </a:r>
          </a:p>
          <a:p>
            <a:pPr marL="342900" indent="-342900">
              <a:buFont typeface="+mj-lt"/>
              <a:buAutoNum type="arabicPeriod"/>
            </a:pPr>
            <a:r>
              <a:rPr lang="en-US" dirty="0">
                <a:solidFill>
                  <a:schemeClr val="bg1"/>
                </a:solidFill>
              </a:rPr>
              <a:t>Medicare Advantage</a:t>
            </a:r>
          </a:p>
          <a:p>
            <a:pPr marL="342900" indent="-342900">
              <a:buFont typeface="+mj-lt"/>
              <a:buAutoNum type="arabicPeriod"/>
            </a:pPr>
            <a:r>
              <a:rPr lang="en-US" dirty="0">
                <a:solidFill>
                  <a:schemeClr val="bg1"/>
                </a:solidFill>
              </a:rPr>
              <a:t>Medicare Prescription Drug</a:t>
            </a:r>
          </a:p>
          <a:p>
            <a:pPr marL="342900" indent="-342900">
              <a:buFont typeface="+mj-lt"/>
              <a:buAutoNum type="arabicPeriod"/>
            </a:pPr>
            <a:r>
              <a:rPr lang="en-US" dirty="0">
                <a:solidFill>
                  <a:schemeClr val="bg1"/>
                </a:solidFill>
              </a:rPr>
              <a:t>Medicare Supplemental</a:t>
            </a:r>
          </a:p>
          <a:p>
            <a:pPr marL="342900" indent="-342900">
              <a:buFont typeface="+mj-lt"/>
              <a:buAutoNum type="arabicPeriod"/>
            </a:pPr>
            <a:r>
              <a:rPr lang="en-US" dirty="0">
                <a:solidFill>
                  <a:schemeClr val="bg1"/>
                </a:solidFill>
              </a:rPr>
              <a:t>Change Existing Member Plan</a:t>
            </a:r>
          </a:p>
          <a:p>
            <a:endParaRPr lang="en-US" dirty="0">
              <a:solidFill>
                <a:schemeClr val="bg1"/>
              </a:solidFill>
            </a:endParaRPr>
          </a:p>
          <a:p>
            <a:pPr algn="ctr"/>
            <a:r>
              <a:rPr lang="en-US" dirty="0">
                <a:solidFill>
                  <a:schemeClr val="bg1"/>
                </a:solidFill>
              </a:rPr>
              <a:t>Florida Health Care Plans</a:t>
            </a:r>
          </a:p>
          <a:p>
            <a:pPr marL="342900" indent="-342900">
              <a:buFont typeface="+mj-lt"/>
              <a:buAutoNum type="arabicPeriod"/>
            </a:pPr>
            <a:r>
              <a:rPr lang="en-US" dirty="0">
                <a:solidFill>
                  <a:schemeClr val="bg1"/>
                </a:solidFill>
              </a:rPr>
              <a:t>Off Marketplace plans</a:t>
            </a:r>
          </a:p>
          <a:p>
            <a:pPr marL="342900" indent="-342900">
              <a:buFont typeface="+mj-lt"/>
              <a:buAutoNum type="arabicPeriod"/>
            </a:pPr>
            <a:r>
              <a:rPr lang="en-US" dirty="0">
                <a:solidFill>
                  <a:schemeClr val="bg1"/>
                </a:solidFill>
              </a:rPr>
              <a:t>Marketplace Plans</a:t>
            </a:r>
          </a:p>
        </p:txBody>
      </p:sp>
      <p:pic>
        <p:nvPicPr>
          <p:cNvPr id="3" name="Picture 2">
            <a:extLst>
              <a:ext uri="{FF2B5EF4-FFF2-40B4-BE49-F238E27FC236}">
                <a16:creationId xmlns:a16="http://schemas.microsoft.com/office/drawing/2014/main" id="{C28BB7C7-F5C3-9508-CF53-B1CD0E2E4AB9}"/>
              </a:ext>
            </a:extLst>
          </p:cNvPr>
          <p:cNvPicPr>
            <a:picLocks noChangeAspect="1"/>
          </p:cNvPicPr>
          <p:nvPr/>
        </p:nvPicPr>
        <p:blipFill>
          <a:blip r:embed="rId2"/>
          <a:stretch>
            <a:fillRect/>
          </a:stretch>
        </p:blipFill>
        <p:spPr>
          <a:xfrm>
            <a:off x="966147" y="315880"/>
            <a:ext cx="5349986" cy="2672156"/>
          </a:xfrm>
          <a:prstGeom prst="rect">
            <a:avLst/>
          </a:prstGeom>
        </p:spPr>
      </p:pic>
      <p:pic>
        <p:nvPicPr>
          <p:cNvPr id="6" name="Picture 5">
            <a:extLst>
              <a:ext uri="{FF2B5EF4-FFF2-40B4-BE49-F238E27FC236}">
                <a16:creationId xmlns:a16="http://schemas.microsoft.com/office/drawing/2014/main" id="{A2B00A80-10C9-DB85-0A34-D290D64A458D}"/>
              </a:ext>
            </a:extLst>
          </p:cNvPr>
          <p:cNvPicPr>
            <a:picLocks noChangeAspect="1"/>
          </p:cNvPicPr>
          <p:nvPr/>
        </p:nvPicPr>
        <p:blipFill>
          <a:blip r:embed="rId3"/>
          <a:stretch>
            <a:fillRect/>
          </a:stretch>
        </p:blipFill>
        <p:spPr>
          <a:xfrm>
            <a:off x="966147" y="3162025"/>
            <a:ext cx="5142223" cy="3238775"/>
          </a:xfrm>
          <a:prstGeom prst="rect">
            <a:avLst/>
          </a:prstGeom>
        </p:spPr>
      </p:pic>
    </p:spTree>
    <p:extLst>
      <p:ext uri="{BB962C8B-B14F-4D97-AF65-F5344CB8AC3E}">
        <p14:creationId xmlns:p14="http://schemas.microsoft.com/office/powerpoint/2010/main" val="831548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FE1054-3E6D-A74B-B2BF-D5DA45C4A4B2}"/>
              </a:ext>
            </a:extLst>
          </p:cNvPr>
          <p:cNvSpPr/>
          <p:nvPr/>
        </p:nvSpPr>
        <p:spPr>
          <a:xfrm>
            <a:off x="0" y="0"/>
            <a:ext cx="468321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12BBDE-8324-0342-95CE-DA6E716FBB28}"/>
              </a:ext>
            </a:extLst>
          </p:cNvPr>
          <p:cNvSpPr txBox="1"/>
          <p:nvPr/>
        </p:nvSpPr>
        <p:spPr>
          <a:xfrm>
            <a:off x="605482" y="556740"/>
            <a:ext cx="3027406" cy="4893647"/>
          </a:xfrm>
          <a:prstGeom prst="rect">
            <a:avLst/>
          </a:prstGeom>
          <a:noFill/>
        </p:spPr>
        <p:txBody>
          <a:bodyPr wrap="square" rtlCol="0">
            <a:spAutoFit/>
          </a:bodyPr>
          <a:lstStyle/>
          <a:p>
            <a:pPr algn="ctr"/>
            <a:r>
              <a:rPr lang="en-US" sz="2400" dirty="0">
                <a:solidFill>
                  <a:schemeClr val="bg1"/>
                </a:solidFill>
              </a:rPr>
              <a:t>For Individual &amp; Family plans, Medicare, or Ancillary  click on Quote Florida Blue.</a:t>
            </a:r>
          </a:p>
          <a:p>
            <a:pPr algn="ctr"/>
            <a:endParaRPr lang="en-US" sz="2400" dirty="0">
              <a:solidFill>
                <a:schemeClr val="bg1"/>
              </a:solidFill>
            </a:endParaRPr>
          </a:p>
          <a:p>
            <a:pPr algn="ctr"/>
            <a:r>
              <a:rPr lang="en-US" sz="2400" dirty="0">
                <a:solidFill>
                  <a:schemeClr val="bg1"/>
                </a:solidFill>
              </a:rPr>
              <a:t>This will re-direct you to the proposal process.</a:t>
            </a:r>
          </a:p>
          <a:p>
            <a:pPr algn="ctr"/>
            <a:endParaRPr lang="en-US" sz="2400" dirty="0">
              <a:solidFill>
                <a:schemeClr val="bg1"/>
              </a:solidFill>
            </a:endParaRPr>
          </a:p>
          <a:p>
            <a:pPr algn="ctr"/>
            <a:r>
              <a:rPr lang="en-US" sz="2400" dirty="0">
                <a:solidFill>
                  <a:schemeClr val="bg1"/>
                </a:solidFill>
              </a:rPr>
              <a:t>Ensure you have the basic information required to provide a quote.</a:t>
            </a:r>
          </a:p>
        </p:txBody>
      </p:sp>
      <p:pic>
        <p:nvPicPr>
          <p:cNvPr id="3" name="Picture 2">
            <a:extLst>
              <a:ext uri="{FF2B5EF4-FFF2-40B4-BE49-F238E27FC236}">
                <a16:creationId xmlns:a16="http://schemas.microsoft.com/office/drawing/2014/main" id="{F7BA46C1-919D-3405-0900-B95D55058BD2}"/>
              </a:ext>
            </a:extLst>
          </p:cNvPr>
          <p:cNvPicPr>
            <a:picLocks noChangeAspect="1"/>
          </p:cNvPicPr>
          <p:nvPr/>
        </p:nvPicPr>
        <p:blipFill>
          <a:blip r:embed="rId2"/>
          <a:stretch>
            <a:fillRect/>
          </a:stretch>
        </p:blipFill>
        <p:spPr>
          <a:xfrm>
            <a:off x="4683211" y="1262082"/>
            <a:ext cx="7086761" cy="3936451"/>
          </a:xfrm>
          <a:prstGeom prst="rect">
            <a:avLst/>
          </a:prstGeom>
        </p:spPr>
      </p:pic>
    </p:spTree>
    <p:extLst>
      <p:ext uri="{BB962C8B-B14F-4D97-AF65-F5344CB8AC3E}">
        <p14:creationId xmlns:p14="http://schemas.microsoft.com/office/powerpoint/2010/main" val="340701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D0F509EB-D4CD-7C46-9722-C77D4FACE6AA}"/>
              </a:ext>
            </a:extLst>
          </p:cNvPr>
          <p:cNvSpPr/>
          <p:nvPr/>
        </p:nvSpPr>
        <p:spPr>
          <a:xfrm>
            <a:off x="654908" y="667265"/>
            <a:ext cx="3855308" cy="5535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social media post&#10;&#10;Description automatically generated">
            <a:extLst>
              <a:ext uri="{FF2B5EF4-FFF2-40B4-BE49-F238E27FC236}">
                <a16:creationId xmlns:a16="http://schemas.microsoft.com/office/drawing/2014/main" id="{DB2794CC-6DB1-9A48-9E1D-9E028C9548BC}"/>
              </a:ext>
            </a:extLst>
          </p:cNvPr>
          <p:cNvPicPr>
            <a:picLocks noChangeAspect="1"/>
          </p:cNvPicPr>
          <p:nvPr/>
        </p:nvPicPr>
        <p:blipFill>
          <a:blip r:embed="rId2"/>
          <a:stretch>
            <a:fillRect/>
          </a:stretch>
        </p:blipFill>
        <p:spPr>
          <a:xfrm>
            <a:off x="5287084" y="8840"/>
            <a:ext cx="6340625" cy="410244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FAC5A4D8-2083-CB4B-8195-41EF789CA33D}"/>
              </a:ext>
            </a:extLst>
          </p:cNvPr>
          <p:cNvPicPr>
            <a:picLocks noChangeAspect="1"/>
          </p:cNvPicPr>
          <p:nvPr/>
        </p:nvPicPr>
        <p:blipFill>
          <a:blip r:embed="rId3"/>
          <a:stretch>
            <a:fillRect/>
          </a:stretch>
        </p:blipFill>
        <p:spPr>
          <a:xfrm>
            <a:off x="5287084" y="4111283"/>
            <a:ext cx="6457235" cy="1034252"/>
          </a:xfrm>
          <a:prstGeom prst="rect">
            <a:avLst/>
          </a:prstGeom>
        </p:spPr>
      </p:pic>
      <p:sp>
        <p:nvSpPr>
          <p:cNvPr id="10" name="TextBox 9">
            <a:extLst>
              <a:ext uri="{FF2B5EF4-FFF2-40B4-BE49-F238E27FC236}">
                <a16:creationId xmlns:a16="http://schemas.microsoft.com/office/drawing/2014/main" id="{222F545D-F469-AC4E-A05F-E39A56672B32}"/>
              </a:ext>
            </a:extLst>
          </p:cNvPr>
          <p:cNvSpPr txBox="1"/>
          <p:nvPr/>
        </p:nvSpPr>
        <p:spPr>
          <a:xfrm>
            <a:off x="1030081" y="902043"/>
            <a:ext cx="3002425" cy="4801314"/>
          </a:xfrm>
          <a:prstGeom prst="rect">
            <a:avLst/>
          </a:prstGeom>
          <a:noFill/>
        </p:spPr>
        <p:txBody>
          <a:bodyPr wrap="none" rtlCol="0">
            <a:spAutoFit/>
          </a:bodyPr>
          <a:lstStyle/>
          <a:p>
            <a:pPr algn="ctr"/>
            <a:r>
              <a:rPr lang="en-US" dirty="0">
                <a:solidFill>
                  <a:schemeClr val="bg1"/>
                </a:solidFill>
              </a:rPr>
              <a:t>Basic Information to Quote:</a:t>
            </a:r>
          </a:p>
          <a:p>
            <a:pPr algn="ctr"/>
            <a:endParaRPr lang="en-US" dirty="0">
              <a:solidFill>
                <a:schemeClr val="bg1"/>
              </a:solidFill>
            </a:endParaRPr>
          </a:p>
          <a:p>
            <a:pPr marL="342900" indent="-342900">
              <a:buFont typeface="+mj-lt"/>
              <a:buAutoNum type="arabicPeriod"/>
            </a:pPr>
            <a:r>
              <a:rPr lang="en-US" dirty="0">
                <a:solidFill>
                  <a:schemeClr val="bg1"/>
                </a:solidFill>
              </a:rPr>
              <a:t>First Name</a:t>
            </a:r>
          </a:p>
          <a:p>
            <a:pPr marL="342900" indent="-342900">
              <a:buFont typeface="+mj-lt"/>
              <a:buAutoNum type="arabicPeriod"/>
            </a:pPr>
            <a:r>
              <a:rPr lang="en-US" dirty="0">
                <a:solidFill>
                  <a:schemeClr val="bg1"/>
                </a:solidFill>
              </a:rPr>
              <a:t>Last Name</a:t>
            </a:r>
          </a:p>
          <a:p>
            <a:pPr marL="342900" indent="-342900">
              <a:buFont typeface="+mj-lt"/>
              <a:buAutoNum type="arabicPeriod"/>
            </a:pPr>
            <a:r>
              <a:rPr lang="en-US" dirty="0">
                <a:solidFill>
                  <a:schemeClr val="bg1"/>
                </a:solidFill>
              </a:rPr>
              <a:t>Phone Number</a:t>
            </a:r>
          </a:p>
          <a:p>
            <a:pPr marL="342900" indent="-342900">
              <a:buFont typeface="+mj-lt"/>
              <a:buAutoNum type="arabicPeriod"/>
            </a:pPr>
            <a:r>
              <a:rPr lang="en-US" dirty="0">
                <a:solidFill>
                  <a:schemeClr val="bg1"/>
                </a:solidFill>
              </a:rPr>
              <a:t>E-mail</a:t>
            </a:r>
          </a:p>
          <a:p>
            <a:pPr marL="342900" indent="-342900">
              <a:buFont typeface="+mj-lt"/>
              <a:buAutoNum type="arabicPeriod"/>
            </a:pPr>
            <a:r>
              <a:rPr lang="en-US" dirty="0">
                <a:solidFill>
                  <a:schemeClr val="bg1"/>
                </a:solidFill>
              </a:rPr>
              <a:t>Gender</a:t>
            </a:r>
          </a:p>
          <a:p>
            <a:pPr marL="342900" indent="-342900">
              <a:buFont typeface="+mj-lt"/>
              <a:buAutoNum type="arabicPeriod"/>
            </a:pPr>
            <a:r>
              <a:rPr lang="en-US" dirty="0">
                <a:solidFill>
                  <a:schemeClr val="bg1"/>
                </a:solidFill>
              </a:rPr>
              <a:t>Date of Birth </a:t>
            </a:r>
          </a:p>
          <a:p>
            <a:pPr marL="342900" indent="-342900">
              <a:buFont typeface="+mj-lt"/>
              <a:buAutoNum type="arabicPeriod"/>
            </a:pPr>
            <a:r>
              <a:rPr lang="en-US" dirty="0">
                <a:solidFill>
                  <a:schemeClr val="bg1"/>
                </a:solidFill>
              </a:rPr>
              <a:t>Zip Code</a:t>
            </a:r>
          </a:p>
          <a:p>
            <a:pPr marL="342900" indent="-342900">
              <a:buFont typeface="+mj-lt"/>
              <a:buAutoNum type="arabicPeriod"/>
            </a:pPr>
            <a:r>
              <a:rPr lang="en-US" dirty="0">
                <a:solidFill>
                  <a:schemeClr val="bg1"/>
                </a:solidFill>
              </a:rPr>
              <a:t>County</a:t>
            </a:r>
          </a:p>
          <a:p>
            <a:pPr marL="342900" indent="-342900">
              <a:buFont typeface="+mj-lt"/>
              <a:buAutoNum type="arabicPeriod"/>
            </a:pPr>
            <a:r>
              <a:rPr lang="en-US" dirty="0">
                <a:solidFill>
                  <a:schemeClr val="bg1"/>
                </a:solidFill>
              </a:rPr>
              <a:t>Used Tabaco in the past?</a:t>
            </a:r>
          </a:p>
          <a:p>
            <a:endParaRPr lang="en-US" dirty="0">
              <a:solidFill>
                <a:schemeClr val="bg1"/>
              </a:solidFill>
            </a:endParaRPr>
          </a:p>
          <a:p>
            <a:pPr algn="ctr"/>
            <a:r>
              <a:rPr lang="en-US" dirty="0">
                <a:solidFill>
                  <a:schemeClr val="bg1"/>
                </a:solidFill>
              </a:rPr>
              <a:t>Checking for subsidy</a:t>
            </a:r>
          </a:p>
          <a:p>
            <a:pPr algn="ctr"/>
            <a:endParaRPr lang="en-US" dirty="0">
              <a:solidFill>
                <a:schemeClr val="bg1"/>
              </a:solidFill>
            </a:endParaRPr>
          </a:p>
          <a:p>
            <a:pPr marL="342900" indent="-342900">
              <a:buFont typeface="+mj-lt"/>
              <a:buAutoNum type="arabicPeriod"/>
            </a:pPr>
            <a:r>
              <a:rPr lang="en-US" dirty="0">
                <a:solidFill>
                  <a:schemeClr val="bg1"/>
                </a:solidFill>
              </a:rPr>
              <a:t>Household size</a:t>
            </a:r>
          </a:p>
          <a:p>
            <a:pPr marL="342900" indent="-342900">
              <a:buFont typeface="+mj-lt"/>
              <a:buAutoNum type="arabicPeriod"/>
            </a:pPr>
            <a:r>
              <a:rPr lang="en-US" dirty="0">
                <a:solidFill>
                  <a:schemeClr val="bg1"/>
                </a:solidFill>
              </a:rPr>
              <a:t>Annual Household income</a:t>
            </a:r>
          </a:p>
          <a:p>
            <a:pPr marL="342900" indent="-342900">
              <a:buFont typeface="+mj-lt"/>
              <a:buAutoNum type="arabicPeriod"/>
            </a:pPr>
            <a:r>
              <a:rPr lang="en-US" dirty="0">
                <a:solidFill>
                  <a:schemeClr val="bg1"/>
                </a:solidFill>
              </a:rPr>
              <a:t>Household Tax status</a:t>
            </a:r>
          </a:p>
        </p:txBody>
      </p:sp>
      <p:sp>
        <p:nvSpPr>
          <p:cNvPr id="12" name="TextBox 11">
            <a:extLst>
              <a:ext uri="{FF2B5EF4-FFF2-40B4-BE49-F238E27FC236}">
                <a16:creationId xmlns:a16="http://schemas.microsoft.com/office/drawing/2014/main" id="{1E65E55C-B4DA-8440-8036-A2446540386C}"/>
              </a:ext>
            </a:extLst>
          </p:cNvPr>
          <p:cNvSpPr txBox="1"/>
          <p:nvPr/>
        </p:nvSpPr>
        <p:spPr>
          <a:xfrm>
            <a:off x="5090180" y="5420835"/>
            <a:ext cx="6734432" cy="1200329"/>
          </a:xfrm>
          <a:prstGeom prst="rect">
            <a:avLst/>
          </a:prstGeom>
          <a:noFill/>
        </p:spPr>
        <p:txBody>
          <a:bodyPr wrap="square" rtlCol="0">
            <a:spAutoFit/>
          </a:bodyPr>
          <a:lstStyle/>
          <a:p>
            <a:pPr marL="342900" indent="-342900">
              <a:buFont typeface="+mj-lt"/>
              <a:buAutoNum type="arabicPeriod"/>
            </a:pPr>
            <a:r>
              <a:rPr lang="en-US" dirty="0"/>
              <a:t>Click on Check for Subsidy if the qualify for tax-credit.</a:t>
            </a:r>
          </a:p>
          <a:p>
            <a:pPr marL="342900" indent="-342900">
              <a:buFont typeface="+mj-lt"/>
              <a:buAutoNum type="arabicPeriod"/>
            </a:pPr>
            <a:endParaRPr lang="en-US" dirty="0"/>
          </a:p>
          <a:p>
            <a:pPr marL="342900" indent="-342900">
              <a:buFont typeface="+mj-lt"/>
              <a:buAutoNum type="arabicPeriod"/>
            </a:pPr>
            <a:r>
              <a:rPr lang="en-US" dirty="0"/>
              <a:t>Click Save and Continue if the don’t qualify for Subsidy or they want a quote off-marketplace.</a:t>
            </a:r>
          </a:p>
        </p:txBody>
      </p:sp>
    </p:spTree>
    <p:extLst>
      <p:ext uri="{BB962C8B-B14F-4D97-AF65-F5344CB8AC3E}">
        <p14:creationId xmlns:p14="http://schemas.microsoft.com/office/powerpoint/2010/main" val="1600580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4953A8-0861-4340-B458-F21047C84155}"/>
              </a:ext>
            </a:extLst>
          </p:cNvPr>
          <p:cNvSpPr/>
          <p:nvPr/>
        </p:nvSpPr>
        <p:spPr>
          <a:xfrm>
            <a:off x="234778" y="0"/>
            <a:ext cx="4284396" cy="3311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A6DF143-4013-2443-955F-90CDA0696178}"/>
              </a:ext>
            </a:extLst>
          </p:cNvPr>
          <p:cNvSpPr txBox="1"/>
          <p:nvPr/>
        </p:nvSpPr>
        <p:spPr>
          <a:xfrm>
            <a:off x="322711" y="501643"/>
            <a:ext cx="4196464" cy="2308324"/>
          </a:xfrm>
          <a:prstGeom prst="rect">
            <a:avLst/>
          </a:prstGeom>
          <a:noFill/>
        </p:spPr>
        <p:txBody>
          <a:bodyPr wrap="square" rtlCol="0">
            <a:spAutoFit/>
          </a:bodyPr>
          <a:lstStyle/>
          <a:p>
            <a:r>
              <a:rPr lang="en-US" dirty="0">
                <a:solidFill>
                  <a:schemeClr val="bg1"/>
                </a:solidFill>
              </a:rPr>
              <a:t>Insert the Household size, Income and Status. Click Continue.</a:t>
            </a:r>
          </a:p>
          <a:p>
            <a:endParaRPr lang="en-US" dirty="0">
              <a:solidFill>
                <a:schemeClr val="bg1"/>
              </a:solidFill>
            </a:endParaRPr>
          </a:p>
          <a:p>
            <a:r>
              <a:rPr lang="en-US" dirty="0">
                <a:solidFill>
                  <a:schemeClr val="bg1"/>
                </a:solidFill>
              </a:rPr>
              <a:t>Select if the prospect is a parent of a child under the age of 19. Click Continue.</a:t>
            </a:r>
          </a:p>
          <a:p>
            <a:endParaRPr lang="en-US" dirty="0">
              <a:solidFill>
                <a:schemeClr val="bg1"/>
              </a:solidFill>
            </a:endParaRPr>
          </a:p>
          <a:p>
            <a:r>
              <a:rPr lang="en-US" dirty="0">
                <a:solidFill>
                  <a:schemeClr val="bg1"/>
                </a:solidFill>
              </a:rPr>
              <a:t>The estimated subsidy will calculated based on the information provided.</a:t>
            </a:r>
          </a:p>
        </p:txBody>
      </p:sp>
      <p:pic>
        <p:nvPicPr>
          <p:cNvPr id="5" name="Picture 4">
            <a:extLst>
              <a:ext uri="{FF2B5EF4-FFF2-40B4-BE49-F238E27FC236}">
                <a16:creationId xmlns:a16="http://schemas.microsoft.com/office/drawing/2014/main" id="{3D377593-A42D-3C9D-72BE-C24B3D567660}"/>
              </a:ext>
            </a:extLst>
          </p:cNvPr>
          <p:cNvPicPr>
            <a:picLocks noChangeAspect="1"/>
          </p:cNvPicPr>
          <p:nvPr/>
        </p:nvPicPr>
        <p:blipFill>
          <a:blip r:embed="rId2"/>
          <a:stretch>
            <a:fillRect/>
          </a:stretch>
        </p:blipFill>
        <p:spPr>
          <a:xfrm>
            <a:off x="4601127" y="288817"/>
            <a:ext cx="7204322" cy="3022792"/>
          </a:xfrm>
          <a:prstGeom prst="rect">
            <a:avLst/>
          </a:prstGeom>
        </p:spPr>
      </p:pic>
      <p:pic>
        <p:nvPicPr>
          <p:cNvPr id="10" name="Picture 9">
            <a:extLst>
              <a:ext uri="{FF2B5EF4-FFF2-40B4-BE49-F238E27FC236}">
                <a16:creationId xmlns:a16="http://schemas.microsoft.com/office/drawing/2014/main" id="{8BEBFA8E-350E-FD95-9B33-0BE12F107007}"/>
              </a:ext>
            </a:extLst>
          </p:cNvPr>
          <p:cNvPicPr>
            <a:picLocks noChangeAspect="1"/>
          </p:cNvPicPr>
          <p:nvPr/>
        </p:nvPicPr>
        <p:blipFill>
          <a:blip r:embed="rId3"/>
          <a:stretch>
            <a:fillRect/>
          </a:stretch>
        </p:blipFill>
        <p:spPr>
          <a:xfrm>
            <a:off x="4519174" y="3429000"/>
            <a:ext cx="7292672" cy="2308324"/>
          </a:xfrm>
          <a:prstGeom prst="rect">
            <a:avLst/>
          </a:prstGeom>
        </p:spPr>
      </p:pic>
      <p:pic>
        <p:nvPicPr>
          <p:cNvPr id="16" name="Picture 15">
            <a:extLst>
              <a:ext uri="{FF2B5EF4-FFF2-40B4-BE49-F238E27FC236}">
                <a16:creationId xmlns:a16="http://schemas.microsoft.com/office/drawing/2014/main" id="{58299457-2958-98DB-000A-FDCCFB0781B2}"/>
              </a:ext>
            </a:extLst>
          </p:cNvPr>
          <p:cNvPicPr>
            <a:picLocks noChangeAspect="1"/>
          </p:cNvPicPr>
          <p:nvPr/>
        </p:nvPicPr>
        <p:blipFill>
          <a:blip r:embed="rId4"/>
          <a:stretch>
            <a:fillRect/>
          </a:stretch>
        </p:blipFill>
        <p:spPr>
          <a:xfrm>
            <a:off x="322711" y="3737610"/>
            <a:ext cx="4278416" cy="1961959"/>
          </a:xfrm>
          <a:prstGeom prst="rect">
            <a:avLst/>
          </a:prstGeom>
        </p:spPr>
      </p:pic>
    </p:spTree>
    <p:extLst>
      <p:ext uri="{BB962C8B-B14F-4D97-AF65-F5344CB8AC3E}">
        <p14:creationId xmlns:p14="http://schemas.microsoft.com/office/powerpoint/2010/main" val="1208124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apezoid 12">
            <a:extLst>
              <a:ext uri="{FF2B5EF4-FFF2-40B4-BE49-F238E27FC236}">
                <a16:creationId xmlns:a16="http://schemas.microsoft.com/office/drawing/2014/main" id="{A7454E51-A18C-DC4D-9FE8-CC6FC32A66BF}"/>
              </a:ext>
            </a:extLst>
          </p:cNvPr>
          <p:cNvSpPr/>
          <p:nvPr/>
        </p:nvSpPr>
        <p:spPr>
          <a:xfrm>
            <a:off x="6919784" y="0"/>
            <a:ext cx="5272215" cy="6858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816CE75-D39D-CF49-A18B-0B5235F2EC97}"/>
              </a:ext>
            </a:extLst>
          </p:cNvPr>
          <p:cNvSpPr txBox="1"/>
          <p:nvPr/>
        </p:nvSpPr>
        <p:spPr>
          <a:xfrm>
            <a:off x="8254315" y="580767"/>
            <a:ext cx="3027406" cy="5909310"/>
          </a:xfrm>
          <a:prstGeom prst="rect">
            <a:avLst/>
          </a:prstGeom>
          <a:noFill/>
        </p:spPr>
        <p:txBody>
          <a:bodyPr wrap="square" rtlCol="0">
            <a:spAutoFit/>
          </a:bodyPr>
          <a:lstStyle/>
          <a:p>
            <a:r>
              <a:rPr lang="en-US" dirty="0">
                <a:solidFill>
                  <a:schemeClr val="bg1"/>
                </a:solidFill>
              </a:rPr>
              <a:t>Once in the proposal page they will provide you with different options to quote with Florida Blue.</a:t>
            </a:r>
          </a:p>
          <a:p>
            <a:endParaRPr lang="en-US" dirty="0">
              <a:solidFill>
                <a:schemeClr val="bg1"/>
              </a:solidFill>
            </a:endParaRPr>
          </a:p>
          <a:p>
            <a:r>
              <a:rPr lang="en-US" dirty="0">
                <a:solidFill>
                  <a:schemeClr val="bg1"/>
                </a:solidFill>
              </a:rPr>
              <a:t>For Health Coverage select:</a:t>
            </a:r>
          </a:p>
          <a:p>
            <a:pPr marL="342900" indent="-342900">
              <a:buAutoNum type="arabicPeriod"/>
            </a:pPr>
            <a:r>
              <a:rPr lang="en-US" dirty="0">
                <a:solidFill>
                  <a:schemeClr val="bg1"/>
                </a:solidFill>
              </a:rPr>
              <a:t>Marketplace or</a:t>
            </a:r>
          </a:p>
          <a:p>
            <a:pPr marL="342900" indent="-342900">
              <a:buAutoNum type="arabicPeriod"/>
            </a:pPr>
            <a:r>
              <a:rPr lang="en-US" dirty="0">
                <a:solidFill>
                  <a:schemeClr val="bg1"/>
                </a:solidFill>
              </a:rPr>
              <a:t>Health</a:t>
            </a:r>
          </a:p>
          <a:p>
            <a:endParaRPr lang="en-US" dirty="0">
              <a:solidFill>
                <a:schemeClr val="bg1"/>
              </a:solidFill>
            </a:endParaRPr>
          </a:p>
          <a:p>
            <a:r>
              <a:rPr lang="en-US" dirty="0">
                <a:solidFill>
                  <a:schemeClr val="bg1"/>
                </a:solidFill>
              </a:rPr>
              <a:t>Once selected, 2 options will display. </a:t>
            </a:r>
          </a:p>
          <a:p>
            <a:endParaRPr lang="en-US" dirty="0">
              <a:solidFill>
                <a:schemeClr val="bg1"/>
              </a:solidFill>
            </a:endParaRPr>
          </a:p>
          <a:p>
            <a:r>
              <a:rPr lang="en-US" dirty="0">
                <a:solidFill>
                  <a:schemeClr val="bg1"/>
                </a:solidFill>
              </a:rPr>
              <a:t>1</a:t>
            </a:r>
            <a:r>
              <a:rPr lang="en-US" baseline="30000" dirty="0">
                <a:solidFill>
                  <a:schemeClr val="bg1"/>
                </a:solidFill>
              </a:rPr>
              <a:t>st</a:t>
            </a:r>
            <a:r>
              <a:rPr lang="en-US" dirty="0">
                <a:solidFill>
                  <a:schemeClr val="bg1"/>
                </a:solidFill>
              </a:rPr>
              <a:t> option for Marketplace which will allow you to add the marketplace plans</a:t>
            </a:r>
          </a:p>
          <a:p>
            <a:endParaRPr lang="en-US" dirty="0">
              <a:solidFill>
                <a:schemeClr val="bg1"/>
              </a:solidFill>
            </a:endParaRPr>
          </a:p>
          <a:p>
            <a:r>
              <a:rPr lang="en-US" dirty="0">
                <a:solidFill>
                  <a:schemeClr val="bg1"/>
                </a:solidFill>
              </a:rPr>
              <a:t>2</a:t>
            </a:r>
            <a:r>
              <a:rPr lang="en-US" baseline="30000" dirty="0">
                <a:solidFill>
                  <a:schemeClr val="bg1"/>
                </a:solidFill>
              </a:rPr>
              <a:t>nd</a:t>
            </a:r>
            <a:r>
              <a:rPr lang="en-US" dirty="0">
                <a:solidFill>
                  <a:schemeClr val="bg1"/>
                </a:solidFill>
              </a:rPr>
              <a:t> option for off-marketplace plans which will allow you to select off market plans.  Please select the year of the plan (2023 or 2024).</a:t>
            </a:r>
          </a:p>
        </p:txBody>
      </p:sp>
      <p:pic>
        <p:nvPicPr>
          <p:cNvPr id="5" name="Picture 4">
            <a:extLst>
              <a:ext uri="{FF2B5EF4-FFF2-40B4-BE49-F238E27FC236}">
                <a16:creationId xmlns:a16="http://schemas.microsoft.com/office/drawing/2014/main" id="{F66CE3AF-BE11-B454-2881-35CA99525F72}"/>
              </a:ext>
            </a:extLst>
          </p:cNvPr>
          <p:cNvPicPr>
            <a:picLocks noChangeAspect="1"/>
          </p:cNvPicPr>
          <p:nvPr/>
        </p:nvPicPr>
        <p:blipFill>
          <a:blip r:embed="rId2"/>
          <a:stretch>
            <a:fillRect/>
          </a:stretch>
        </p:blipFill>
        <p:spPr>
          <a:xfrm>
            <a:off x="264527" y="602118"/>
            <a:ext cx="6917330" cy="5653764"/>
          </a:xfrm>
          <a:prstGeom prst="rect">
            <a:avLst/>
          </a:prstGeom>
        </p:spPr>
      </p:pic>
    </p:spTree>
    <p:extLst>
      <p:ext uri="{BB962C8B-B14F-4D97-AF65-F5344CB8AC3E}">
        <p14:creationId xmlns:p14="http://schemas.microsoft.com/office/powerpoint/2010/main" val="4174816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nip Diagonal Corner Rectangle 12">
            <a:extLst>
              <a:ext uri="{FF2B5EF4-FFF2-40B4-BE49-F238E27FC236}">
                <a16:creationId xmlns:a16="http://schemas.microsoft.com/office/drawing/2014/main" id="{EE2C9C9F-328C-294D-A3A7-3B9D3EA127F7}"/>
              </a:ext>
            </a:extLst>
          </p:cNvPr>
          <p:cNvSpPr/>
          <p:nvPr/>
        </p:nvSpPr>
        <p:spPr>
          <a:xfrm>
            <a:off x="6611007" y="443884"/>
            <a:ext cx="5163322" cy="572813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logo&#10;&#10;Description automatically generated">
            <a:extLst>
              <a:ext uri="{FF2B5EF4-FFF2-40B4-BE49-F238E27FC236}">
                <a16:creationId xmlns:a16="http://schemas.microsoft.com/office/drawing/2014/main" id="{420CBB97-876C-D84B-AA55-A9B467879888}"/>
              </a:ext>
            </a:extLst>
          </p:cNvPr>
          <p:cNvPicPr>
            <a:picLocks noChangeAspect="1"/>
          </p:cNvPicPr>
          <p:nvPr/>
        </p:nvPicPr>
        <p:blipFill>
          <a:blip r:embed="rId2"/>
          <a:stretch>
            <a:fillRect/>
          </a:stretch>
        </p:blipFill>
        <p:spPr>
          <a:xfrm>
            <a:off x="30093" y="5959584"/>
            <a:ext cx="6126093" cy="814132"/>
          </a:xfrm>
          <a:prstGeom prst="rect">
            <a:avLst/>
          </a:prstGeom>
        </p:spPr>
      </p:pic>
      <p:sp>
        <p:nvSpPr>
          <p:cNvPr id="12" name="TextBox 11">
            <a:extLst>
              <a:ext uri="{FF2B5EF4-FFF2-40B4-BE49-F238E27FC236}">
                <a16:creationId xmlns:a16="http://schemas.microsoft.com/office/drawing/2014/main" id="{68A42D77-D71B-7A4E-86B6-65E3BCDBB4A5}"/>
              </a:ext>
            </a:extLst>
          </p:cNvPr>
          <p:cNvSpPr txBox="1"/>
          <p:nvPr/>
        </p:nvSpPr>
        <p:spPr>
          <a:xfrm>
            <a:off x="6922696" y="887769"/>
            <a:ext cx="4539944" cy="4524315"/>
          </a:xfrm>
          <a:prstGeom prst="rect">
            <a:avLst/>
          </a:prstGeom>
          <a:noFill/>
        </p:spPr>
        <p:txBody>
          <a:bodyPr wrap="square" rtlCol="0">
            <a:spAutoFit/>
          </a:bodyPr>
          <a:lstStyle/>
          <a:p>
            <a:r>
              <a:rPr lang="en-US" dirty="0">
                <a:solidFill>
                  <a:schemeClr val="bg1"/>
                </a:solidFill>
              </a:rPr>
              <a:t>This is how it looks when you click on add Marketplace plan.</a:t>
            </a:r>
          </a:p>
          <a:p>
            <a:endParaRPr lang="en-US" dirty="0">
              <a:solidFill>
                <a:schemeClr val="bg1"/>
              </a:solidFill>
            </a:endParaRPr>
          </a:p>
          <a:p>
            <a:r>
              <a:rPr lang="en-US" dirty="0">
                <a:solidFill>
                  <a:schemeClr val="bg1"/>
                </a:solidFill>
              </a:rPr>
              <a:t>The Monthly Premiums reflected will include the estimated tax-credit which the prospect was eligible for. </a:t>
            </a:r>
          </a:p>
          <a:p>
            <a:endParaRPr lang="en-US" dirty="0">
              <a:solidFill>
                <a:schemeClr val="bg1"/>
              </a:solidFill>
            </a:endParaRPr>
          </a:p>
          <a:p>
            <a:r>
              <a:rPr lang="en-US" dirty="0">
                <a:solidFill>
                  <a:schemeClr val="bg1"/>
                </a:solidFill>
              </a:rPr>
              <a:t>In this view will provide you with the Annual Deductible, Annual Maximum Out-Of-Pocket and Metal Level.</a:t>
            </a:r>
          </a:p>
          <a:p>
            <a:endParaRPr lang="en-US" dirty="0">
              <a:solidFill>
                <a:schemeClr val="bg1"/>
              </a:solidFill>
            </a:endParaRPr>
          </a:p>
          <a:p>
            <a:r>
              <a:rPr lang="en-US" dirty="0">
                <a:solidFill>
                  <a:schemeClr val="bg1"/>
                </a:solidFill>
              </a:rPr>
              <a:t>Always ensure you select the plan that best suit the prospect needs. </a:t>
            </a:r>
          </a:p>
          <a:p>
            <a:endParaRPr lang="en-US" dirty="0">
              <a:solidFill>
                <a:schemeClr val="bg1"/>
              </a:solidFill>
            </a:endParaRPr>
          </a:p>
          <a:p>
            <a:r>
              <a:rPr lang="en-US" dirty="0">
                <a:solidFill>
                  <a:schemeClr val="bg1"/>
                </a:solidFill>
              </a:rPr>
              <a:t>Remember you will be able to select 3 plans to compare.</a:t>
            </a:r>
          </a:p>
        </p:txBody>
      </p:sp>
      <p:pic>
        <p:nvPicPr>
          <p:cNvPr id="3" name="Picture 2">
            <a:extLst>
              <a:ext uri="{FF2B5EF4-FFF2-40B4-BE49-F238E27FC236}">
                <a16:creationId xmlns:a16="http://schemas.microsoft.com/office/drawing/2014/main" id="{D1008D00-B81A-7EEA-9C8A-713129DAD071}"/>
              </a:ext>
            </a:extLst>
          </p:cNvPr>
          <p:cNvPicPr>
            <a:picLocks noChangeAspect="1"/>
          </p:cNvPicPr>
          <p:nvPr/>
        </p:nvPicPr>
        <p:blipFill>
          <a:blip r:embed="rId3"/>
          <a:stretch>
            <a:fillRect/>
          </a:stretch>
        </p:blipFill>
        <p:spPr>
          <a:xfrm>
            <a:off x="158015" y="443884"/>
            <a:ext cx="6297147" cy="5255283"/>
          </a:xfrm>
          <a:prstGeom prst="rect">
            <a:avLst/>
          </a:prstGeom>
        </p:spPr>
      </p:pic>
    </p:spTree>
    <p:extLst>
      <p:ext uri="{BB962C8B-B14F-4D97-AF65-F5344CB8AC3E}">
        <p14:creationId xmlns:p14="http://schemas.microsoft.com/office/powerpoint/2010/main" val="1557906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1467</Words>
  <Application>Microsoft Macintosh PowerPoint</Application>
  <PresentationFormat>Widescreen</PresentationFormat>
  <Paragraphs>231</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NUMBERS/ EMAIL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Minniear</dc:creator>
  <cp:lastModifiedBy>Trista Brackett-Anderson</cp:lastModifiedBy>
  <cp:revision>2</cp:revision>
  <dcterms:created xsi:type="dcterms:W3CDTF">2019-10-01T16:50:34Z</dcterms:created>
  <dcterms:modified xsi:type="dcterms:W3CDTF">2023-11-17T14:54:02Z</dcterms:modified>
</cp:coreProperties>
</file>