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4"/>
  </p:sldMasterIdLst>
  <p:notesMasterIdLst>
    <p:notesMasterId r:id="rId16"/>
  </p:notesMasterIdLst>
  <p:sldIdLst>
    <p:sldId id="256" r:id="rId5"/>
    <p:sldId id="298" r:id="rId6"/>
    <p:sldId id="3669" r:id="rId7"/>
    <p:sldId id="3664" r:id="rId8"/>
    <p:sldId id="3663" r:id="rId9"/>
    <p:sldId id="3667" r:id="rId10"/>
    <p:sldId id="265" r:id="rId11"/>
    <p:sldId id="3665" r:id="rId12"/>
    <p:sldId id="3668" r:id="rId13"/>
    <p:sldId id="283" r:id="rId14"/>
    <p:sldId id="272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rmorant Garamond" panose="020B0604020202020204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A22"/>
    <a:srgbClr val="EEC21A"/>
    <a:srgbClr val="BF3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15570-5358-4E26-A40D-5D904894881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308BB-61ED-4BA1-89D0-6C7DDA444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3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308BB-61ED-4BA1-89D0-6C7DDA444F4F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5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3AA6A6-F0CB-497A-8EC9-FCF7C5F754B2}"/>
              </a:ext>
            </a:extLst>
          </p:cNvPr>
          <p:cNvSpPr/>
          <p:nvPr userDrawn="1"/>
        </p:nvSpPr>
        <p:spPr bwMode="gray">
          <a:xfrm>
            <a:off x="1524" y="1097280"/>
            <a:ext cx="12188952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C4411D-C2A2-48CE-8D28-29A12F0A36AC}"/>
              </a:ext>
            </a:extLst>
          </p:cNvPr>
          <p:cNvSpPr/>
          <p:nvPr userDrawn="1"/>
        </p:nvSpPr>
        <p:spPr bwMode="gray">
          <a:xfrm>
            <a:off x="0" y="1097280"/>
            <a:ext cx="12188952" cy="3657600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84000">
                <a:schemeClr val="tx1">
                  <a:alpha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FAA1CD-2D04-45C2-B83A-0DA8A426DA30}"/>
              </a:ext>
            </a:extLst>
          </p:cNvPr>
          <p:cNvSpPr/>
          <p:nvPr userDrawn="1"/>
        </p:nvSpPr>
        <p:spPr bwMode="gray">
          <a:xfrm>
            <a:off x="3048" y="1097280"/>
            <a:ext cx="12188952" cy="36576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  <a:gs pos="5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B41D8-19F8-49BC-9785-43C2B02B131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914400" y="2468880"/>
            <a:ext cx="10058400" cy="219456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12944-CC51-41C9-AE61-B6B4E78EAA8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914400" y="4846320"/>
            <a:ext cx="10058400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6182D0-46C2-4931-A870-93245E358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65760" y="365760"/>
            <a:ext cx="2743200" cy="30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74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igation Sub-title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7E419-EFE5-49E0-9A84-0EC6DD5908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8640" y="500932"/>
            <a:ext cx="10972800" cy="8249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AD0FF-A216-436F-B051-B1BE8ADE17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48640" y="2057400"/>
            <a:ext cx="10972799" cy="173727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DE053B-7AB7-4879-9C1E-CC724EEF94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48639" y="1417320"/>
            <a:ext cx="10972799" cy="54864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marL="2301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84BF77-45AD-491E-AE63-A8F0548900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48639" y="182880"/>
            <a:ext cx="5486400" cy="27432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cap="small" baseline="0">
                <a:solidFill>
                  <a:schemeClr val="tx2"/>
                </a:solidFill>
              </a:defRPr>
            </a:lvl1pPr>
            <a:lvl2pPr marL="2301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84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igation Case Study w/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E88D6E-7B11-45B8-A194-654C73036A8C}"/>
              </a:ext>
            </a:extLst>
          </p:cNvPr>
          <p:cNvSpPr/>
          <p:nvPr userDrawn="1"/>
        </p:nvSpPr>
        <p:spPr bwMode="gray">
          <a:xfrm>
            <a:off x="8488680" y="0"/>
            <a:ext cx="370332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73C874-B3F9-48CA-AFAC-4A9DF9583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8640" y="502920"/>
            <a:ext cx="777240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DAC86-8D10-440C-A9DD-09F343CE26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548640" y="182880"/>
            <a:ext cx="5486400" cy="27432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cap="all" baseline="0">
                <a:solidFill>
                  <a:schemeClr val="tx2"/>
                </a:solidFill>
              </a:defRPr>
            </a:lvl1pPr>
            <a:lvl2pPr marL="2301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CED11C-7442-4305-845D-6522638825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48640" y="1417320"/>
            <a:ext cx="7772400" cy="173727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92B9C-CDF1-4F94-A687-0C9FC67258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717280" y="777240"/>
            <a:ext cx="3291840" cy="548640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A2EB62-007D-4BC4-B728-5B4F01EBA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17281" y="1417320"/>
            <a:ext cx="3291839" cy="173727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C9FE11-2ACD-4DB9-9774-2412EE78853C}"/>
              </a:ext>
            </a:extLst>
          </p:cNvPr>
          <p:cNvSpPr txBox="1"/>
          <p:nvPr userDrawn="1"/>
        </p:nvSpPr>
        <p:spPr bwMode="gray">
          <a:xfrm>
            <a:off x="11551920" y="6537960"/>
            <a:ext cx="365760" cy="228600"/>
          </a:xfrm>
          <a:prstGeom prst="rect">
            <a:avLst/>
          </a:prstGeom>
          <a:noFill/>
        </p:spPr>
        <p:txBody>
          <a:bodyPr wrap="none" lIns="91440" tIns="0" rIns="0" bIns="0" rtlCol="0" anchor="ctr">
            <a:noAutofit/>
          </a:bodyPr>
          <a:lstStyle/>
          <a:p>
            <a:pPr algn="r"/>
            <a:fld id="{67BB12AA-7393-4011-84FB-B3A64C0C3AF3}" type="slidenum">
              <a:rPr lang="en-US" sz="800" smtClean="0">
                <a:solidFill>
                  <a:schemeClr val="bg2">
                    <a:lumMod val="75000"/>
                  </a:schemeClr>
                </a:solidFill>
              </a:rPr>
              <a:pPr algn="r"/>
              <a:t>‹#›</a:t>
            </a:fld>
            <a:endParaRPr lang="en-US" sz="80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CE1313-EC6D-4C13-9E35-FAB5139E933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1536680" y="6537960"/>
            <a:ext cx="0" cy="228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592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5844-8726-46AE-B94F-EE24EFB57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8640" y="228600"/>
            <a:ext cx="10972800" cy="10972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CF9C4-813B-4FC4-9AD1-8B1B6855C52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548640" y="1417320"/>
            <a:ext cx="5394960" cy="1737270"/>
          </a:xfrm>
        </p:spPr>
        <p:txBody>
          <a:bodyPr rIns="9144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3F9F6-7A97-4E7C-A59F-3B955F124D7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gray">
          <a:xfrm>
            <a:off x="6126480" y="1417320"/>
            <a:ext cx="5394960" cy="1737270"/>
          </a:xfrm>
        </p:spPr>
        <p:txBody>
          <a:bodyPr rIns="9144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407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364D7-A925-43C5-83BD-DA42D0BA9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8640" y="228600"/>
            <a:ext cx="10972800" cy="10972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8EE22-1750-4CF8-A82E-B5D5CCF815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548640" y="1417320"/>
            <a:ext cx="5394960" cy="548640"/>
          </a:xfrm>
        </p:spPr>
        <p:txBody>
          <a:bodyPr anchor="b"/>
          <a:lstStyle>
            <a:lvl1pPr marL="0" indent="0">
              <a:buNone/>
              <a:defRPr sz="1600" b="1" i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F404B-E29E-4EF7-940D-9A12B669210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gray">
          <a:xfrm>
            <a:off x="548640" y="2011680"/>
            <a:ext cx="5394960" cy="173727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A5E6D0-B790-4474-A70B-5D4BC2579C2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 bwMode="gray">
          <a:xfrm>
            <a:off x="6126480" y="1417320"/>
            <a:ext cx="5394960" cy="548640"/>
          </a:xfrm>
        </p:spPr>
        <p:txBody>
          <a:bodyPr anchor="b"/>
          <a:lstStyle>
            <a:lvl1pPr marL="0" indent="0">
              <a:buNone/>
              <a:defRPr sz="1600" b="1" i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86359D-C70A-41C2-A8DB-91A130AFFB5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 bwMode="gray">
          <a:xfrm>
            <a:off x="6126480" y="2011680"/>
            <a:ext cx="5394960" cy="173727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6102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39F9E-709E-4D36-A982-0CB675FAA8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8680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661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/ 1/3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D032-04FA-4151-B54E-78A80CBA6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06240" y="228600"/>
            <a:ext cx="7315200" cy="109728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4CF24-8E97-47C3-94FE-A2C4E786389E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4206240" y="1417320"/>
            <a:ext cx="7315193" cy="487362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A6E5E4-D4D6-4737-9338-C6161818F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26607" y="6474352"/>
            <a:ext cx="1828800" cy="2059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FCB1BB-1145-4993-A17B-25DC984F6787}"/>
              </a:ext>
            </a:extLst>
          </p:cNvPr>
          <p:cNvSpPr/>
          <p:nvPr userDrawn="1"/>
        </p:nvSpPr>
        <p:spPr bwMode="ltGray">
          <a:xfrm>
            <a:off x="0" y="0"/>
            <a:ext cx="4023360" cy="6858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CC676-E27A-4CE7-AA31-80F414EC626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0" y="0"/>
            <a:ext cx="4023360" cy="6290945"/>
          </a:xfrm>
        </p:spPr>
        <p:txBody>
          <a:bodyPr lIns="274320" tIns="91440" rIns="274320" bIns="91440" anchor="ctr"/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4A952D-F7E9-43C1-8699-7431369FD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26607" y="6474352"/>
            <a:ext cx="1828800" cy="20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95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2/3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DE920-2126-47A3-ADC5-1ADCCCB7C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252694" y="228600"/>
            <a:ext cx="3390665" cy="109728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6DF547-40DB-49AE-8AC3-96AB6388B8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26607" y="6474352"/>
            <a:ext cx="1828800" cy="20590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9AECD6-4623-4512-9EF5-8032BB801B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8252694" y="1417320"/>
            <a:ext cx="3390665" cy="173727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17C140-D8A5-4568-93F7-B91A49DFEDD9}"/>
              </a:ext>
            </a:extLst>
          </p:cNvPr>
          <p:cNvSpPr/>
          <p:nvPr userDrawn="1"/>
        </p:nvSpPr>
        <p:spPr bwMode="ltGray">
          <a:xfrm>
            <a:off x="0" y="0"/>
            <a:ext cx="8046720" cy="6858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26554B-ECE3-4970-B504-22DBAB4598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26607" y="6474352"/>
            <a:ext cx="1828800" cy="20590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D48BE8-EA6C-45EC-A925-170EDAB9997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 bwMode="gray">
          <a:xfrm>
            <a:off x="548640" y="228600"/>
            <a:ext cx="7275442" cy="612648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E15832-AE7D-4BDA-9F1B-29A564F369D9}"/>
              </a:ext>
            </a:extLst>
          </p:cNvPr>
          <p:cNvSpPr txBox="1"/>
          <p:nvPr userDrawn="1"/>
        </p:nvSpPr>
        <p:spPr bwMode="gray">
          <a:xfrm>
            <a:off x="4873711" y="6504402"/>
            <a:ext cx="2444579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800">
                <a:solidFill>
                  <a:schemeClr val="tx2">
                    <a:lumMod val="60000"/>
                    <a:lumOff val="40000"/>
                  </a:schemeClr>
                </a:solidFill>
              </a:rPr>
              <a:t>Proprietary and confidential.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47908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Spl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E6877D-B0E1-41CC-90AD-DC84E1739705}"/>
              </a:ext>
            </a:extLst>
          </p:cNvPr>
          <p:cNvSpPr/>
          <p:nvPr userDrawn="1"/>
        </p:nvSpPr>
        <p:spPr bwMode="ltGray">
          <a:xfrm>
            <a:off x="6111240" y="0"/>
            <a:ext cx="6080760" cy="6858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059778-229D-4DAC-A927-F65DC6617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8640" y="228600"/>
            <a:ext cx="5486400" cy="109728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81C532-3EC7-40FF-BE62-836D7A1E791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 bwMode="gray">
          <a:xfrm>
            <a:off x="548640" y="1417320"/>
            <a:ext cx="5486400" cy="173727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5AA40-B5E6-43C7-A010-D4FFCD9BF1ED}"/>
              </a:ext>
            </a:extLst>
          </p:cNvPr>
          <p:cNvSpPr txBox="1"/>
          <p:nvPr userDrawn="1"/>
        </p:nvSpPr>
        <p:spPr bwMode="gray">
          <a:xfrm>
            <a:off x="11551920" y="6537960"/>
            <a:ext cx="365760" cy="228600"/>
          </a:xfrm>
          <a:prstGeom prst="rect">
            <a:avLst/>
          </a:prstGeom>
          <a:noFill/>
        </p:spPr>
        <p:txBody>
          <a:bodyPr wrap="none" lIns="91440" tIns="0" rIns="0" bIns="0" rtlCol="0" anchor="ctr">
            <a:noAutofit/>
          </a:bodyPr>
          <a:lstStyle/>
          <a:p>
            <a:pPr algn="r"/>
            <a:fld id="{67BB12AA-7393-4011-84FB-B3A64C0C3AF3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5D7311-155D-4D0B-B3BF-F4C0EF98CCF4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1536680" y="6537960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8A3B8A-0B33-4487-B69B-F0CDCCF6A5F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 bwMode="gray">
          <a:xfrm>
            <a:off x="6431280" y="1417320"/>
            <a:ext cx="5486400" cy="173727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03CE24-481A-442F-86A7-2F1F815972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431280" y="228600"/>
            <a:ext cx="5486400" cy="1097280"/>
          </a:xfrm>
        </p:spPr>
        <p:txBody>
          <a:bodyPr anchor="b" anchorCtr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230188" indent="0">
              <a:buNone/>
              <a:defRPr sz="1100">
                <a:latin typeface="+mj-lt"/>
              </a:defRPr>
            </a:lvl2pPr>
            <a:lvl3pPr marL="461963" indent="0">
              <a:buNone/>
              <a:defRPr sz="1100">
                <a:latin typeface="+mj-lt"/>
              </a:defRPr>
            </a:lvl3pPr>
            <a:lvl4pPr marL="684212" indent="0">
              <a:buNone/>
              <a:defRPr sz="1100">
                <a:latin typeface="+mj-lt"/>
              </a:defRPr>
            </a:lvl4pPr>
            <a:lvl5pPr marL="914400" indent="0">
              <a:buNone/>
              <a:defRPr sz="1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38BB34-97D8-420E-8BDB-7D59C3BC8B9F}"/>
              </a:ext>
            </a:extLst>
          </p:cNvPr>
          <p:cNvSpPr txBox="1"/>
          <p:nvPr userDrawn="1"/>
        </p:nvSpPr>
        <p:spPr bwMode="gray">
          <a:xfrm>
            <a:off x="4873711" y="6504402"/>
            <a:ext cx="2444579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800">
                <a:solidFill>
                  <a:schemeClr val="tx2">
                    <a:lumMod val="60000"/>
                    <a:lumOff val="40000"/>
                  </a:schemeClr>
                </a:solidFill>
              </a:rPr>
              <a:t>Proprietary and confidential.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53146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3B692-C894-4476-B4D7-2600EB688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28600"/>
            <a:ext cx="10972800" cy="10972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51777-8BBB-4D14-BEFA-2A5238CEF9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5" y="1417320"/>
            <a:ext cx="3657600" cy="18288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61963" indent="-231775">
              <a:buFont typeface="Arial" panose="020B0604020202020204" pitchFamily="34" charset="0"/>
              <a:buChar char="•"/>
              <a:defRPr/>
            </a:lvl2pPr>
            <a:lvl3pPr marL="684213" indent="-222250">
              <a:buFont typeface="Montserrat" pitchFamily="2" charset="0"/>
              <a:buChar char="–"/>
              <a:defRPr/>
            </a:lvl3pPr>
            <a:lvl4pPr marL="914400" indent="-230188">
              <a:buFont typeface="Arial" panose="020B0604020202020204" pitchFamily="34" charset="0"/>
              <a:buChar char="•"/>
              <a:defRPr/>
            </a:lvl4pPr>
            <a:lvl5pPr marL="1144588" indent="-230188">
              <a:buFont typeface="Montserrat" pitchFamily="2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81AA0-9BE8-4CD8-A89D-965CE6E79F9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80560" y="1417320"/>
            <a:ext cx="704088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509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B0FA-047F-4407-821B-C22BF03B1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8640" y="228600"/>
            <a:ext cx="10972800" cy="10972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434DD49-2F27-4A07-83C6-CA25A04EC8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48640" y="1417320"/>
            <a:ext cx="10972800" cy="173727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1313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morant Callout w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C04DF-440A-453D-AD4E-C14EFC9A0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28600"/>
            <a:ext cx="10972800" cy="10972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D63E1-2305-4575-963F-B7F26DCAB7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5" y="1417320"/>
            <a:ext cx="3657600" cy="18288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CD4590-EEBC-49D0-97A6-AC61731FD05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80560" y="1417320"/>
            <a:ext cx="7040880" cy="173727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1144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/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D10B7B8-37AA-40E1-AB4E-AFB649DB9764}"/>
              </a:ext>
            </a:extLst>
          </p:cNvPr>
          <p:cNvSpPr/>
          <p:nvPr userDrawn="1"/>
        </p:nvSpPr>
        <p:spPr bwMode="gray">
          <a:xfrm>
            <a:off x="1524" y="1371600"/>
            <a:ext cx="12188952" cy="4937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0F9EC-0EAB-4727-9799-29ED998A35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8640" y="228600"/>
            <a:ext cx="10972800" cy="109728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9AEA91-0E64-414D-AB9C-BFADC08C1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48640" y="1417320"/>
            <a:ext cx="3599848" cy="173727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B3F9836-81FE-412A-B3B8-FB616DCF9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89120" y="1463040"/>
            <a:ext cx="7132320" cy="365760"/>
          </a:xfrm>
          <a:solidFill>
            <a:schemeClr val="bg1"/>
          </a:solidFill>
        </p:spPr>
        <p:txBody>
          <a:bodyPr lIns="91440" r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cap="all" baseline="0">
                <a:solidFill>
                  <a:schemeClr val="accent1"/>
                </a:solidFill>
              </a:defRPr>
            </a:lvl1pPr>
            <a:lvl2pPr marL="2301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E48653B-8945-46CA-A1C3-B4E4C060CE3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 bwMode="gray">
          <a:xfrm>
            <a:off x="4389120" y="1874520"/>
            <a:ext cx="7132320" cy="4297680"/>
          </a:xfrm>
          <a:solidFill>
            <a:schemeClr val="bg1"/>
          </a:solidFill>
        </p:spPr>
        <p:txBody>
          <a:bodyPr wrap="none" lIns="0" tIns="0" rIns="0" bIns="0" anchor="ctr"/>
          <a:lstStyle>
            <a:lvl1pPr marL="0" indent="0" algn="ctr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38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Table, Video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AE158-87A9-49B9-8665-06169502C2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83D87-15DF-4870-9314-FB061E93E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548640" y="1371600"/>
            <a:ext cx="10972800" cy="365760"/>
          </a:xfrm>
        </p:spPr>
        <p:txBody>
          <a:bodyPr anchor="ctr"/>
          <a:lstStyle>
            <a:lvl1pPr marL="0" indent="0">
              <a:buNone/>
              <a:defRPr sz="1200" b="1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1E72A9-6195-42CA-9CFB-21A9BC70B486}"/>
              </a:ext>
            </a:extLst>
          </p:cNvPr>
          <p:cNvSpPr>
            <a:spLocks noGrp="1"/>
          </p:cNvSpPr>
          <p:nvPr>
            <p:ph sz="quarter" idx="11"/>
          </p:nvPr>
        </p:nvSpPr>
        <p:spPr bwMode="gray">
          <a:xfrm>
            <a:off x="548640" y="1783080"/>
            <a:ext cx="10972800" cy="448056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08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DB8C-1020-4056-B923-F94F28728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98054E-4F18-4B5D-8169-EB6F5B85092F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548640" y="1463564"/>
            <a:ext cx="1188720" cy="1188720"/>
          </a:xfrm>
          <a:solidFill>
            <a:schemeClr val="tx2">
              <a:lumMod val="20000"/>
              <a:lumOff val="80000"/>
            </a:schemeClr>
          </a:solidFill>
        </p:spPr>
        <p:txBody>
          <a:bodyPr tIns="0" b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EADCA0-1709-4CF8-82EA-67DEA0A2DA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971675" y="1463674"/>
            <a:ext cx="9601200" cy="388755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231775" indent="-231775">
              <a:buFont typeface="Arial" panose="020B0604020202020204" pitchFamily="34" charset="0"/>
              <a:buChar char="•"/>
              <a:defRPr sz="1400"/>
            </a:lvl2pPr>
            <a:lvl3pPr marL="461963" indent="-231775">
              <a:buFont typeface="Montserrat" pitchFamily="2" charset="0"/>
              <a:buChar char="–"/>
              <a:defRPr sz="1400"/>
            </a:lvl3pPr>
            <a:lvl4pPr marL="684213" indent="-222250">
              <a:buFont typeface="Arial" panose="020B0604020202020204" pitchFamily="34" charset="0"/>
              <a:buChar char="•"/>
              <a:defRPr sz="1400"/>
            </a:lvl4pPr>
            <a:lvl5pPr marL="914400" indent="-230188">
              <a:buFont typeface="Montserrat" pitchFamily="2" charset="0"/>
              <a:buChar char="–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89915E-15C2-40D3-A464-3F45356D96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971675" y="5493964"/>
            <a:ext cx="3657600" cy="9144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2301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622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BFCA46-3FC8-4333-B32A-2787D1B2405E}"/>
              </a:ext>
            </a:extLst>
          </p:cNvPr>
          <p:cNvSpPr/>
          <p:nvPr userDrawn="1"/>
        </p:nvSpPr>
        <p:spPr bwMode="gray">
          <a:xfrm>
            <a:off x="3048" y="1467853"/>
            <a:ext cx="12188952" cy="4802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AFCE8-5382-4D35-ACF3-41C4DD47D71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FA2B5B-9938-4C3D-9CEB-1CAA9A3B0613}"/>
              </a:ext>
            </a:extLst>
          </p:cNvPr>
          <p:cNvSpPr>
            <a:spLocks noGrp="1"/>
          </p:cNvSpPr>
          <p:nvPr>
            <p:ph sz="quarter" idx="10"/>
          </p:nvPr>
        </p:nvSpPr>
        <p:spPr bwMode="gray">
          <a:xfrm>
            <a:off x="548638" y="1828800"/>
            <a:ext cx="5303520" cy="1737270"/>
          </a:xfrm>
        </p:spPr>
        <p:txBody>
          <a:bodyPr anchor="t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bg2"/>
                </a:solidFill>
              </a:defRPr>
            </a:lvl2pPr>
            <a:lvl3pPr>
              <a:defRPr b="0">
                <a:solidFill>
                  <a:schemeClr val="bg2"/>
                </a:solidFill>
              </a:defRPr>
            </a:lvl3pPr>
            <a:lvl4pPr>
              <a:defRPr b="0">
                <a:solidFill>
                  <a:schemeClr val="bg2"/>
                </a:solidFill>
              </a:defRPr>
            </a:lvl4pPr>
            <a:lvl5pPr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52CF6E-AAD1-4716-AFBC-CF518D0E7A36}"/>
              </a:ext>
            </a:extLst>
          </p:cNvPr>
          <p:cNvSpPr>
            <a:spLocks noGrp="1"/>
          </p:cNvSpPr>
          <p:nvPr>
            <p:ph sz="quarter" idx="11"/>
          </p:nvPr>
        </p:nvSpPr>
        <p:spPr bwMode="gray">
          <a:xfrm>
            <a:off x="6156960" y="1828800"/>
            <a:ext cx="5303520" cy="1737270"/>
          </a:xfrm>
        </p:spPr>
        <p:txBody>
          <a:bodyPr anchor="t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bg2"/>
                </a:solidFill>
              </a:defRPr>
            </a:lvl2pPr>
            <a:lvl3pPr>
              <a:defRPr b="0">
                <a:solidFill>
                  <a:schemeClr val="bg2"/>
                </a:solidFill>
              </a:defRPr>
            </a:lvl3pPr>
            <a:lvl4pPr>
              <a:defRPr b="0">
                <a:solidFill>
                  <a:schemeClr val="bg2"/>
                </a:solidFill>
              </a:defRPr>
            </a:lvl4pPr>
            <a:lvl5pPr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9644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03C5AC-1382-43C6-AAFE-6377BA615A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78347" y="3145536"/>
            <a:ext cx="5035306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79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3C63E8-A757-437B-89B5-A92323037D70}"/>
              </a:ext>
            </a:extLst>
          </p:cNvPr>
          <p:cNvSpPr/>
          <p:nvPr userDrawn="1"/>
        </p:nvSpPr>
        <p:spPr bwMode="ltGray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3832C7-714B-439A-A941-A961367F79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78347" y="3145536"/>
            <a:ext cx="5035306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9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Lead Lin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5A9B4-4F78-4BD3-A9E7-10DBB9BD5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8640" y="228600"/>
            <a:ext cx="10972800" cy="10972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D43FB4-CFD8-4577-8558-30475385B2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48640" y="1417320"/>
            <a:ext cx="10972800" cy="173727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31775" indent="-231775">
              <a:buFont typeface="Arial" panose="020B0604020202020204" pitchFamily="34" charset="0"/>
              <a:buChar char="•"/>
              <a:defRPr/>
            </a:lvl2pPr>
            <a:lvl3pPr marL="396875" indent="-166688">
              <a:buFont typeface="Montserrat" pitchFamily="2" charset="0"/>
              <a:buChar char="–"/>
              <a:defRPr/>
            </a:lvl3pPr>
            <a:lvl4pPr marL="628650" indent="-231775">
              <a:buFont typeface="Arial" panose="020B0604020202020204" pitchFamily="34" charset="0"/>
              <a:buChar char="•"/>
              <a:defRPr/>
            </a:lvl4pPr>
            <a:lvl5pPr marL="858838" indent="-230188">
              <a:buFont typeface="Montserrat" pitchFamily="2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291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Sub-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36B527-13DB-4F7F-9BAA-D0273ABCDE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48639" y="1417320"/>
            <a:ext cx="10972799" cy="54864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A01CB-410B-4355-8EA1-EA29928F89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8640" y="228600"/>
            <a:ext cx="10972800" cy="10972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97B3F3-65AE-439D-8BBB-87E57AAA03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48640" y="2057400"/>
            <a:ext cx="10972800" cy="173727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684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7A65-77F6-41F7-AB0D-566B5868BF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1850" y="2286000"/>
            <a:ext cx="10515600" cy="2011680"/>
          </a:xfrm>
        </p:spPr>
        <p:txBody>
          <a:bodyPr anchor="b">
            <a:noAutofit/>
          </a:bodyPr>
          <a:lstStyle>
            <a:lvl1pPr>
              <a:lnSpc>
                <a:spcPct val="110000"/>
              </a:lnSpc>
              <a:spcAft>
                <a:spcPts val="600"/>
              </a:spcAft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00C92-AFC9-45F0-B352-270FC7948B6A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831850" y="4389120"/>
            <a:ext cx="10515600" cy="15001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C3664B-10D6-4C70-9CB9-4CA6D539A11A}"/>
              </a:ext>
            </a:extLst>
          </p:cNvPr>
          <p:cNvSpPr/>
          <p:nvPr userDrawn="1"/>
        </p:nvSpPr>
        <p:spPr bwMode="gray">
          <a:xfrm>
            <a:off x="0" y="4297680"/>
            <a:ext cx="12188952" cy="5486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  <a:gs pos="5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3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p Slide Deep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0602CC-3715-4F07-962F-D13E2696B143}"/>
              </a:ext>
            </a:extLst>
          </p:cNvPr>
          <p:cNvSpPr/>
          <p:nvPr userDrawn="1"/>
        </p:nvSpPr>
        <p:spPr bwMode="gray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427B9-142B-468C-B6DD-20C69CDE72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46760" y="685800"/>
            <a:ext cx="10698480" cy="5486400"/>
          </a:xfr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spcAft>
                <a:spcPts val="1200"/>
              </a:spcAft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800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p Slide Peac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9FEEFF-5395-4182-A27D-EA7A0C19B01F}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163D8-1888-498C-9759-1609791AEA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46760" y="685800"/>
            <a:ext cx="10698480" cy="5486400"/>
          </a:xfrm>
        </p:spPr>
        <p:txBody>
          <a:bodyPr tIns="0" bIns="0" anchor="ctr">
            <a:noAutofit/>
          </a:bodyPr>
          <a:lstStyle>
            <a:lvl1pPr algn="ctr">
              <a:lnSpc>
                <a:spcPct val="110000"/>
              </a:lnSpc>
              <a:spcAft>
                <a:spcPts val="1200"/>
              </a:spcAft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14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 Slide P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362F91-0D38-40ED-9CBA-20E89052A14C}"/>
              </a:ext>
            </a:extLst>
          </p:cNvPr>
          <p:cNvSpPr/>
          <p:nvPr userDrawn="1"/>
        </p:nvSpPr>
        <p:spPr bwMode="ltGray">
          <a:xfrm>
            <a:off x="1524" y="0"/>
            <a:ext cx="1218895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FA879-92E8-4ECD-BCC6-D677C1B4D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46760" y="685800"/>
            <a:ext cx="10698480" cy="5486400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10000"/>
              </a:lnSpc>
              <a:spcAft>
                <a:spcPts val="1200"/>
              </a:spcAft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026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igation w/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06D8B-1C87-44F7-B24D-3B8C1400F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8640" y="502920"/>
            <a:ext cx="1097280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CFC67-10F0-4413-A377-C2F301E647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48639" y="1417320"/>
            <a:ext cx="10972799" cy="173727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935B8D-30D2-4F78-BADD-2CB2839AE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48639" y="182880"/>
            <a:ext cx="5486400" cy="27432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57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8E9CD1-0C23-4D8A-A67A-EF582B85B8C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8640" y="228600"/>
            <a:ext cx="10972800" cy="10972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9F48D-7D14-401E-AD12-F7EAD627EB61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48640" y="1417320"/>
            <a:ext cx="10972800" cy="173727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0AABAD-E9C8-48C5-898C-64C83B0DC5D5}"/>
              </a:ext>
            </a:extLst>
          </p:cNvPr>
          <p:cNvSpPr txBox="1"/>
          <p:nvPr userDrawn="1"/>
        </p:nvSpPr>
        <p:spPr bwMode="gray">
          <a:xfrm>
            <a:off x="11551920" y="6474352"/>
            <a:ext cx="365760" cy="228600"/>
          </a:xfrm>
          <a:prstGeom prst="rect">
            <a:avLst/>
          </a:prstGeom>
          <a:noFill/>
        </p:spPr>
        <p:txBody>
          <a:bodyPr wrap="none" lIns="91440" tIns="0" rIns="0" bIns="0" rtlCol="0" anchor="ctr">
            <a:noAutofit/>
          </a:bodyPr>
          <a:lstStyle/>
          <a:p>
            <a:pPr algn="r"/>
            <a:fld id="{67BB12AA-7393-4011-84FB-B3A64C0C3AF3}" type="slidenum">
              <a:rPr lang="en-US" sz="800" smtClean="0">
                <a:solidFill>
                  <a:schemeClr val="bg2">
                    <a:lumMod val="75000"/>
                  </a:schemeClr>
                </a:solidFill>
              </a:rPr>
              <a:pPr algn="r"/>
              <a:t>‹#›</a:t>
            </a:fld>
            <a:endParaRPr lang="en-US" sz="80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AF5ACD-F2E3-44B7-814C-035E334979F9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1536680" y="6474352"/>
            <a:ext cx="0" cy="228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7AC367D-A308-490D-9AD0-848C97E965FD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26607" y="6463005"/>
            <a:ext cx="1828800" cy="2059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02D1C8-CDD0-41BF-9A62-0B15720EAE89}"/>
              </a:ext>
            </a:extLst>
          </p:cNvPr>
          <p:cNvSpPr txBox="1"/>
          <p:nvPr userDrawn="1"/>
        </p:nvSpPr>
        <p:spPr bwMode="gray">
          <a:xfrm>
            <a:off x="4873711" y="6504402"/>
            <a:ext cx="2444579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800">
                <a:solidFill>
                  <a:schemeClr val="bg2">
                    <a:lumMod val="60000"/>
                    <a:lumOff val="40000"/>
                  </a:schemeClr>
                </a:solidFill>
              </a:rPr>
              <a:t>Proprietary and confidential.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5198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62" r:id="rId6"/>
    <p:sldLayoutId id="2147483663" r:id="rId7"/>
    <p:sldLayoutId id="2147483664" r:id="rId8"/>
    <p:sldLayoutId id="2147483673" r:id="rId9"/>
    <p:sldLayoutId id="2147483671" r:id="rId10"/>
    <p:sldLayoutId id="2147483672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65" r:id="rId17"/>
    <p:sldLayoutId id="2147483666" r:id="rId18"/>
    <p:sldLayoutId id="2147483675" r:id="rId19"/>
    <p:sldLayoutId id="2147483676" r:id="rId20"/>
    <p:sldLayoutId id="2147483657" r:id="rId21"/>
    <p:sldLayoutId id="2147483667" r:id="rId22"/>
    <p:sldLayoutId id="2147483668" r:id="rId23"/>
    <p:sldLayoutId id="2147483674" r:id="rId24"/>
    <p:sldLayoutId id="2147483669" r:id="rId25"/>
    <p:sldLayoutId id="2147483670" r:id="rId2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1pPr>
      <a:lvl2pPr marL="461963" indent="-23177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Montserrat" pitchFamily="2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684213" indent="-22225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914400" indent="-2301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Montserrat" pitchFamily="2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1144588" indent="-2301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5C03226-16BD-4CD3-B1C9-51FE67E56391}"/>
              </a:ext>
            </a:extLst>
          </p:cNvPr>
          <p:cNvGrpSpPr/>
          <p:nvPr/>
        </p:nvGrpSpPr>
        <p:grpSpPr>
          <a:xfrm>
            <a:off x="0" y="1097280"/>
            <a:ext cx="12188952" cy="3657600"/>
            <a:chOff x="0" y="1097280"/>
            <a:chExt cx="12188952" cy="36576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00B7A39-C30D-420C-81BA-99D90EEDA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097280"/>
              <a:ext cx="12188952" cy="3657600"/>
            </a:xfrm>
            <a:custGeom>
              <a:avLst/>
              <a:gdLst>
                <a:gd name="connsiteX0" fmla="*/ 0 w 12188952"/>
                <a:gd name="connsiteY0" fmla="*/ 0 h 3657600"/>
                <a:gd name="connsiteX1" fmla="*/ 12188952 w 12188952"/>
                <a:gd name="connsiteY1" fmla="*/ 0 h 3657600"/>
                <a:gd name="connsiteX2" fmla="*/ 12188952 w 12188952"/>
                <a:gd name="connsiteY2" fmla="*/ 3657600 h 3657600"/>
                <a:gd name="connsiteX3" fmla="*/ 0 w 12188952"/>
                <a:gd name="connsiteY3" fmla="*/ 3657600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88952" h="3657600">
                  <a:moveTo>
                    <a:pt x="0" y="0"/>
                  </a:moveTo>
                  <a:lnTo>
                    <a:pt x="12188952" y="0"/>
                  </a:lnTo>
                  <a:lnTo>
                    <a:pt x="12188952" y="3657600"/>
                  </a:lnTo>
                  <a:lnTo>
                    <a:pt x="0" y="3657600"/>
                  </a:lnTo>
                  <a:close/>
                </a:path>
              </a:pathLst>
            </a:cu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3AC5AB-DD49-44F1-B6EA-B7B05BA2DC41}"/>
                </a:ext>
              </a:extLst>
            </p:cNvPr>
            <p:cNvSpPr/>
            <p:nvPr/>
          </p:nvSpPr>
          <p:spPr bwMode="gray">
            <a:xfrm>
              <a:off x="0" y="1097280"/>
              <a:ext cx="12188952" cy="3657600"/>
            </a:xfrm>
            <a:prstGeom prst="rect">
              <a:avLst/>
            </a:prstGeom>
            <a:gradFill>
              <a:gsLst>
                <a:gs pos="20000">
                  <a:schemeClr val="accent1">
                    <a:alpha val="0"/>
                  </a:schemeClr>
                </a:gs>
                <a:gs pos="84000">
                  <a:schemeClr val="tx1">
                    <a:alpha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438976-31DA-4B60-9151-A0EED4C23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ea typeface="Cormorant Garamond"/>
              </a:rPr>
              <a:t>Agencybloc</a:t>
            </a:r>
            <a:r>
              <a:rPr lang="en-US" dirty="0">
                <a:ea typeface="Cormorant Garamond"/>
              </a:rPr>
              <a:t>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76783-AB19-4F04-8E72-69E6595E39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2023</a:t>
            </a:r>
          </a:p>
        </p:txBody>
      </p:sp>
    </p:spTree>
    <p:extLst>
      <p:ext uri="{BB962C8B-B14F-4D97-AF65-F5344CB8AC3E}">
        <p14:creationId xmlns:p14="http://schemas.microsoft.com/office/powerpoint/2010/main" val="2100578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B8BADE-D903-45DF-B9F0-BC93C06D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B90737-F67D-4482-B6C1-9B3AA1BF67E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/>
              <a:t>Melanie Livingstone</a:t>
            </a:r>
            <a:br>
              <a:rPr lang="en-US" dirty="0"/>
            </a:br>
            <a:r>
              <a:rPr lang="en-US" b="1" dirty="0"/>
              <a:t>mlivingstone@murrayins.net</a:t>
            </a:r>
            <a:br>
              <a:rPr lang="en-US" dirty="0"/>
            </a:br>
            <a:r>
              <a:rPr lang="en-US" b="1" dirty="0"/>
              <a:t>(407) 544-0121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2DB3AE-37B9-4DA4-8D1C-0BFA0B4C080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77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564788-7E21-420F-8DFF-11EE0EBACAA1}"/>
              </a:ext>
            </a:extLst>
          </p:cNvPr>
          <p:cNvSpPr txBox="1"/>
          <p:nvPr/>
        </p:nvSpPr>
        <p:spPr>
          <a:xfrm>
            <a:off x="548640" y="228600"/>
            <a:ext cx="4644428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69082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31D566F-4AE2-4C6E-83AD-AC03D452A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395"/>
            <a:ext cx="10972800" cy="1076404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52429D5-6453-4D9C-B10F-DC9EC04D1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1141351"/>
            <a:ext cx="5394960" cy="3783074"/>
          </a:xfrm>
        </p:spPr>
        <p:txBody>
          <a:bodyPr vert="horz" lIns="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What is a CRM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Why is Clean Data important GIGO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Using Agencybloc effectively:</a:t>
            </a:r>
          </a:p>
          <a:p>
            <a:pPr marL="461645" lvl="1">
              <a:lnSpc>
                <a:spcPct val="100000"/>
              </a:lnSpc>
            </a:pPr>
            <a:r>
              <a:rPr lang="en-US" sz="1400" dirty="0"/>
              <a:t>Databasing</a:t>
            </a:r>
          </a:p>
          <a:p>
            <a:pPr marL="461645" lvl="1">
              <a:lnSpc>
                <a:spcPct val="100000"/>
              </a:lnSpc>
            </a:pPr>
            <a:r>
              <a:rPr lang="en-US" sz="1400" dirty="0"/>
              <a:t>Adding/Working Leads</a:t>
            </a:r>
          </a:p>
          <a:p>
            <a:pPr marL="461645" lvl="1">
              <a:lnSpc>
                <a:spcPct val="100000"/>
              </a:lnSpc>
            </a:pPr>
            <a:r>
              <a:rPr lang="en-US" sz="1400" dirty="0"/>
              <a:t>Updating Leads to Clients</a:t>
            </a:r>
          </a:p>
          <a:p>
            <a:pPr marL="461645" lvl="1">
              <a:lnSpc>
                <a:spcPct val="100000"/>
              </a:lnSpc>
            </a:pPr>
            <a:r>
              <a:rPr lang="en-US" sz="1400" dirty="0"/>
              <a:t>Adding Policies</a:t>
            </a:r>
          </a:p>
          <a:p>
            <a:pPr marL="461645" lvl="1">
              <a:lnSpc>
                <a:spcPct val="100000"/>
              </a:lnSpc>
            </a:pPr>
            <a:r>
              <a:rPr lang="en-US" sz="1400" dirty="0"/>
              <a:t>Advanced Options:</a:t>
            </a:r>
          </a:p>
          <a:p>
            <a:pPr marL="683895" lvl="2">
              <a:lnSpc>
                <a:spcPct val="100000"/>
              </a:lnSpc>
            </a:pPr>
            <a:r>
              <a:rPr lang="en-US" sz="1400" dirty="0"/>
              <a:t>Activities</a:t>
            </a:r>
          </a:p>
          <a:p>
            <a:pPr marL="683895" lvl="2">
              <a:lnSpc>
                <a:spcPct val="100000"/>
              </a:lnSpc>
            </a:pPr>
            <a:r>
              <a:rPr lang="en-US" sz="1400" dirty="0"/>
              <a:t>Searches/Saved Searches</a:t>
            </a:r>
          </a:p>
          <a:p>
            <a:pPr marL="683895" lvl="2">
              <a:lnSpc>
                <a:spcPct val="100000"/>
              </a:lnSpc>
            </a:pPr>
            <a:r>
              <a:rPr lang="en-US" sz="1400" dirty="0"/>
              <a:t>Reports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9E1A17-A795-48E3-8D83-4A45BA9F5D09}"/>
              </a:ext>
            </a:extLst>
          </p:cNvPr>
          <p:cNvSpPr txBox="1"/>
          <p:nvPr/>
        </p:nvSpPr>
        <p:spPr>
          <a:xfrm>
            <a:off x="548640" y="228600"/>
            <a:ext cx="4644428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endParaRPr lang="en-US" sz="10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F3BDBB-20E8-419D-A4ED-4C3406BE07A4}"/>
              </a:ext>
            </a:extLst>
          </p:cNvPr>
          <p:cNvSpPr txBox="1"/>
          <p:nvPr/>
        </p:nvSpPr>
        <p:spPr>
          <a:xfrm>
            <a:off x="1524" y="5456069"/>
            <a:ext cx="12188952" cy="615553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182880" rIns="91440" bIns="182880" anchor="ctr">
            <a:spAutoFit/>
          </a:bodyPr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10C61CF-F085-4DD9-BC12-C3B647713C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758" y="823867"/>
            <a:ext cx="5991497" cy="283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2D3F-3FCE-451F-9584-49357826A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0800000" flipV="1">
            <a:off x="4409440" y="457200"/>
            <a:ext cx="7315200" cy="555171"/>
          </a:xfrm>
        </p:spPr>
        <p:txBody>
          <a:bodyPr/>
          <a:lstStyle/>
          <a:p>
            <a:r>
              <a:rPr lang="en-US" dirty="0">
                <a:ea typeface="Cormorant Garamond"/>
              </a:rPr>
              <a:t>Agencybloc – Your CRM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F09B0-D524-4599-A0D8-34CEDBD13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880292"/>
            <a:ext cx="7315193" cy="5410653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>
              <a:buNone/>
            </a:pPr>
            <a:endParaRPr lang="la-Latn" dirty="0"/>
          </a:p>
          <a:p>
            <a:r>
              <a:rPr lang="en-US" dirty="0">
                <a:ea typeface="+mn-lt"/>
                <a:cs typeface="+mn-lt"/>
              </a:rPr>
              <a:t>Add Every Lead and Every Sale (Individual and Policy Modules)</a:t>
            </a:r>
          </a:p>
          <a:p>
            <a:r>
              <a:rPr lang="en-US" dirty="0">
                <a:ea typeface="+mn-lt"/>
                <a:cs typeface="+mn-lt"/>
              </a:rPr>
              <a:t>FOLLOW THE CHEATSHEET</a:t>
            </a:r>
          </a:p>
          <a:p>
            <a:pPr marL="461645" lvl="1">
              <a:buFont typeface="Montserrat" panose="020B0604020202020204" pitchFamily="34" charset="0"/>
              <a:buChar char="–"/>
            </a:pPr>
            <a:r>
              <a:rPr lang="la-Latn" dirty="0">
                <a:ea typeface="+mn-lt"/>
                <a:cs typeface="+mn-lt"/>
              </a:rPr>
              <a:t>Minimum I</a:t>
            </a:r>
            <a:r>
              <a:rPr lang="en-US" dirty="0">
                <a:ea typeface="+mn-lt"/>
                <a:cs typeface="+mn-lt"/>
              </a:rPr>
              <a:t>n</a:t>
            </a:r>
            <a:r>
              <a:rPr lang="la-Latn" dirty="0">
                <a:ea typeface="+mn-lt"/>
                <a:cs typeface="+mn-lt"/>
              </a:rPr>
              <a:t>put</a:t>
            </a:r>
          </a:p>
          <a:p>
            <a:pPr marL="683895" lvl="2"/>
            <a:r>
              <a:rPr lang="la-Latn" dirty="0">
                <a:ea typeface="+mn-lt"/>
                <a:cs typeface="+mn-lt"/>
              </a:rPr>
              <a:t>First Name</a:t>
            </a:r>
          </a:p>
          <a:p>
            <a:pPr marL="683895" lvl="2"/>
            <a:r>
              <a:rPr lang="la-Latn" dirty="0">
                <a:ea typeface="+mn-lt"/>
                <a:cs typeface="+mn-lt"/>
              </a:rPr>
              <a:t>Last Name</a:t>
            </a:r>
            <a:endParaRPr lang="en-US" dirty="0">
              <a:ea typeface="+mn-lt"/>
              <a:cs typeface="+mn-lt"/>
            </a:endParaRPr>
          </a:p>
          <a:p>
            <a:pPr marL="683895" lvl="2"/>
            <a:r>
              <a:rPr lang="la-Latn" dirty="0">
                <a:ea typeface="+mn-lt"/>
                <a:cs typeface="+mn-lt"/>
              </a:rPr>
              <a:t>Date of Birth</a:t>
            </a:r>
          </a:p>
          <a:p>
            <a:pPr marL="683895" lvl="2"/>
            <a:r>
              <a:rPr lang="la-Latn" dirty="0">
                <a:ea typeface="+mn-lt"/>
                <a:cs typeface="+mn-lt"/>
              </a:rPr>
              <a:t>Phone Number </a:t>
            </a:r>
          </a:p>
          <a:p>
            <a:pPr marL="683895" lvl="2"/>
            <a:r>
              <a:rPr lang="la-Latn" dirty="0">
                <a:ea typeface="+mn-lt"/>
                <a:cs typeface="+mn-lt"/>
              </a:rPr>
              <a:t>Lead Date</a:t>
            </a:r>
          </a:p>
          <a:p>
            <a:pPr marL="683895" lvl="2"/>
            <a:r>
              <a:rPr lang="la-Latn" dirty="0">
                <a:ea typeface="+mn-lt"/>
                <a:cs typeface="+mn-lt"/>
              </a:rPr>
              <a:t>Lead Source and/or Other Lead Source</a:t>
            </a:r>
          </a:p>
          <a:p>
            <a:pPr marL="461645" lvl="1">
              <a:buFont typeface="Montserrat" panose="020B0604020202020204" pitchFamily="34" charset="0"/>
              <a:buChar char="–"/>
            </a:pPr>
            <a:r>
              <a:rPr lang="la-Latn" dirty="0">
                <a:ea typeface="+mn-lt"/>
                <a:cs typeface="+mn-lt"/>
              </a:rPr>
              <a:t>Ideal I</a:t>
            </a:r>
            <a:r>
              <a:rPr lang="en-US" dirty="0">
                <a:ea typeface="+mn-lt"/>
                <a:cs typeface="+mn-lt"/>
              </a:rPr>
              <a:t>n</a:t>
            </a:r>
            <a:r>
              <a:rPr lang="la-Latn" dirty="0">
                <a:ea typeface="+mn-lt"/>
                <a:cs typeface="+mn-lt"/>
              </a:rPr>
              <a:t>put</a:t>
            </a:r>
            <a:endParaRPr lang="en-US" dirty="0">
              <a:ea typeface="+mn-lt"/>
              <a:cs typeface="+mn-lt"/>
            </a:endParaRPr>
          </a:p>
          <a:p>
            <a:pPr marL="683895" lvl="2"/>
            <a:r>
              <a:rPr lang="la-Latn" dirty="0">
                <a:ea typeface="+mn-lt"/>
                <a:cs typeface="+mn-lt"/>
              </a:rPr>
              <a:t>Email</a:t>
            </a:r>
          </a:p>
          <a:p>
            <a:pPr marL="683895" lvl="2"/>
            <a:r>
              <a:rPr lang="la-Latn" dirty="0">
                <a:ea typeface="+mn-lt"/>
                <a:cs typeface="+mn-lt"/>
              </a:rPr>
              <a:t>Notes</a:t>
            </a:r>
          </a:p>
          <a:p>
            <a:pPr marL="683895" lvl="2"/>
            <a:r>
              <a:rPr lang="la-Latn" dirty="0">
                <a:ea typeface="+mn-lt"/>
                <a:cs typeface="+mn-lt"/>
              </a:rPr>
              <a:t>Language</a:t>
            </a:r>
            <a:endParaRPr lang="en-US" dirty="0">
              <a:ea typeface="+mn-lt"/>
              <a:cs typeface="+mn-lt"/>
            </a:endParaRPr>
          </a:p>
          <a:p>
            <a:pPr marL="461645" lvl="1"/>
            <a:r>
              <a:rPr lang="en-US" dirty="0">
                <a:ea typeface="+mn-lt"/>
                <a:cs typeface="+mn-lt"/>
              </a:rPr>
              <a:t>Add an activity</a:t>
            </a:r>
          </a:p>
          <a:p>
            <a:pPr marL="229870" lvl="1" indent="0">
              <a:buNone/>
            </a:pPr>
            <a:endParaRPr lang="en-US" dirty="0">
              <a:ea typeface="+mn-lt"/>
              <a:cs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A0939-72D3-4C96-9AFA-3B2DB5564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Basic Agencybloc Knowledge run through</a:t>
            </a:r>
          </a:p>
        </p:txBody>
      </p:sp>
    </p:spTree>
    <p:extLst>
      <p:ext uri="{BB962C8B-B14F-4D97-AF65-F5344CB8AC3E}">
        <p14:creationId xmlns:p14="http://schemas.microsoft.com/office/powerpoint/2010/main" val="37840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9E7B8-9284-4CE9-8100-5DD208B3C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38" y="228600"/>
            <a:ext cx="10980198" cy="1718716"/>
          </a:xfrm>
        </p:spPr>
        <p:txBody>
          <a:bodyPr/>
          <a:lstStyle/>
          <a:p>
            <a:r>
              <a:rPr lang="en-US" dirty="0">
                <a:ea typeface="Cormorant Garamond"/>
              </a:rPr>
              <a:t>Why is it Important?</a:t>
            </a:r>
            <a:br>
              <a:rPr lang="en-US" dirty="0">
                <a:ea typeface="Cormorant Garamond"/>
              </a:rPr>
            </a:br>
            <a:endParaRPr lang="en-US" dirty="0">
              <a:ea typeface="Cormorant Garamon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D309A-5BC0-475C-9112-F103F94BA49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6482" y="1668852"/>
            <a:ext cx="10980642" cy="4112823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z="1900" dirty="0"/>
              <a:t>To Update individual Status</a:t>
            </a:r>
          </a:p>
          <a:p>
            <a:pPr marL="461645" lvl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</a:pPr>
            <a:r>
              <a:rPr lang="en-US" sz="1900" dirty="0">
                <a:ea typeface="+mn-lt"/>
                <a:cs typeface="+mn-lt"/>
              </a:rPr>
              <a:t>T65 Outreach</a:t>
            </a:r>
          </a:p>
          <a:p>
            <a:pPr marL="461645" lvl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</a:pPr>
            <a:r>
              <a:rPr lang="en-US" sz="1900" dirty="0">
                <a:ea typeface="+mn-lt"/>
                <a:cs typeface="+mn-lt"/>
              </a:rPr>
              <a:t>Open Enrollment outreach</a:t>
            </a:r>
          </a:p>
          <a:p>
            <a:pPr marL="461645" lvl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</a:pPr>
            <a:r>
              <a:rPr lang="en-US" sz="1900" dirty="0">
                <a:ea typeface="+mn-lt"/>
                <a:cs typeface="+mn-lt"/>
              </a:rPr>
              <a:t>Lead follow up</a:t>
            </a:r>
            <a:endParaRPr lang="la-Latn" sz="1900" b="1" dirty="0"/>
          </a:p>
          <a:p>
            <a:pPr>
              <a:lnSpc>
                <a:spcPct val="94000"/>
              </a:lnSpc>
              <a:spcAft>
                <a:spcPts val="200"/>
              </a:spcAft>
            </a:pPr>
            <a:r>
              <a:rPr lang="en-US" sz="1900" dirty="0">
                <a:ea typeface="+mn-lt"/>
                <a:cs typeface="+mn-lt"/>
              </a:rPr>
              <a:t>To add Spouse/Dependent Information</a:t>
            </a:r>
          </a:p>
          <a:p>
            <a:pPr>
              <a:lnSpc>
                <a:spcPct val="94000"/>
              </a:lnSpc>
              <a:spcAft>
                <a:spcPts val="200"/>
              </a:spcAft>
            </a:pPr>
            <a:r>
              <a:rPr lang="en-US" sz="1900" dirty="0">
                <a:ea typeface="+mn-lt"/>
                <a:cs typeface="+mn-lt"/>
              </a:rPr>
              <a:t>To not have have blank spaces after first and last name</a:t>
            </a:r>
          </a:p>
          <a:p>
            <a:pPr>
              <a:lnSpc>
                <a:spcPct val="94000"/>
              </a:lnSpc>
              <a:spcAft>
                <a:spcPts val="200"/>
              </a:spcAft>
            </a:pPr>
            <a:r>
              <a:rPr lang="en-US" sz="1900" dirty="0">
                <a:ea typeface="+mn-lt"/>
                <a:cs typeface="+mn-lt"/>
              </a:rPr>
              <a:t>To update Medicare Statuses</a:t>
            </a:r>
          </a:p>
          <a:p>
            <a:pPr>
              <a:lnSpc>
                <a:spcPct val="94000"/>
              </a:lnSpc>
              <a:spcAft>
                <a:spcPts val="200"/>
              </a:spcAft>
            </a:pPr>
            <a:r>
              <a:rPr lang="en-US" sz="1900" dirty="0">
                <a:ea typeface="+mn-lt"/>
                <a:cs typeface="+mn-lt"/>
              </a:rPr>
              <a:t>To have Primary Individual Name exactly as on Policy</a:t>
            </a:r>
          </a:p>
          <a:p>
            <a:pPr>
              <a:lnSpc>
                <a:spcPct val="94000"/>
              </a:lnSpc>
              <a:spcAft>
                <a:spcPts val="200"/>
              </a:spcAft>
            </a:pPr>
            <a:r>
              <a:rPr lang="en-US" sz="1900" dirty="0">
                <a:ea typeface="+mn-lt"/>
                <a:cs typeface="+mn-lt"/>
              </a:rPr>
              <a:t>To add Attachments (apps/eligibility/SOA) to the Policy</a:t>
            </a:r>
            <a:endParaRPr lang="la-Latn" sz="1900" dirty="0"/>
          </a:p>
          <a:p>
            <a:endParaRPr lang="la-Latn" dirty="0"/>
          </a:p>
        </p:txBody>
      </p:sp>
    </p:spTree>
    <p:extLst>
      <p:ext uri="{BB962C8B-B14F-4D97-AF65-F5344CB8AC3E}">
        <p14:creationId xmlns:p14="http://schemas.microsoft.com/office/powerpoint/2010/main" val="342100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2D3F-3FCE-451F-9584-49357826A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0" y="228600"/>
            <a:ext cx="7315200" cy="1067688"/>
          </a:xfrm>
        </p:spPr>
        <p:txBody>
          <a:bodyPr/>
          <a:lstStyle/>
          <a:p>
            <a:r>
              <a:rPr lang="en-US" dirty="0">
                <a:ea typeface="Cormorant Garamond"/>
              </a:rPr>
              <a:t>Agencybloc – your CRM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F09B0-D524-4599-A0D8-34CEDBD13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1504406"/>
            <a:ext cx="7315193" cy="4786539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la-Latn" dirty="0"/>
              <a:t>Activity Vs. Notes Vs. Notes/Attachments</a:t>
            </a:r>
          </a:p>
          <a:p>
            <a:pPr>
              <a:buFont typeface="Arial" pitchFamily="2" charset="0"/>
              <a:buChar char="•"/>
            </a:pPr>
            <a:r>
              <a:rPr lang="la-Latn" dirty="0">
                <a:ea typeface="+mn-lt"/>
                <a:cs typeface="+mn-lt"/>
              </a:rPr>
              <a:t>Different Notes/Attachments for Individual and for Policy</a:t>
            </a:r>
          </a:p>
          <a:p>
            <a:pPr>
              <a:buFont typeface="Arial" pitchFamily="2" charset="0"/>
              <a:buChar char="•"/>
            </a:pPr>
            <a:r>
              <a:rPr lang="la-Latn" dirty="0">
                <a:ea typeface="+mn-lt"/>
                <a:cs typeface="+mn-lt"/>
              </a:rPr>
              <a:t>Close/Mark Complete ACTIVITIES</a:t>
            </a:r>
          </a:p>
          <a:p>
            <a:pPr marL="228282"/>
            <a:r>
              <a:rPr lang="en-US" dirty="0">
                <a:ea typeface="+mn-lt"/>
                <a:cs typeface="+mn-lt"/>
              </a:rPr>
              <a:t>Use the Dashboard to view Activities</a:t>
            </a:r>
            <a:endParaRPr lang="la-Latn" dirty="0">
              <a:ea typeface="+mn-lt"/>
              <a:cs typeface="+mn-lt"/>
            </a:endParaRPr>
          </a:p>
          <a:p>
            <a:pPr marL="229870" lvl="1" indent="0">
              <a:buNone/>
            </a:pPr>
            <a:endParaRPr lang="en-US" dirty="0">
              <a:ea typeface="+mn-lt"/>
              <a:cs typeface="+mn-lt"/>
            </a:endParaRPr>
          </a:p>
          <a:p>
            <a:pPr marL="461645" lvl="1"/>
            <a:endParaRPr lang="en-US" dirty="0">
              <a:ea typeface="+mn-lt"/>
              <a:cs typeface="+mn-lt"/>
            </a:endParaRPr>
          </a:p>
          <a:p>
            <a:pPr marL="461645" lvl="1"/>
            <a:endParaRPr lang="en-US" dirty="0">
              <a:ea typeface="+mn-lt"/>
              <a:cs typeface="+mn-lt"/>
            </a:endParaRPr>
          </a:p>
          <a:p>
            <a:pPr marL="229870" lvl="1" inden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None/>
            </a:pPr>
            <a:endParaRPr lang="en-US" dirty="0">
              <a:ea typeface="+mn-lt"/>
              <a:cs typeface="+mn-lt"/>
            </a:endParaRPr>
          </a:p>
          <a:p>
            <a:pPr marL="461645" lvl="1"/>
            <a:endParaRPr lang="en-US" i="1" dirty="0"/>
          </a:p>
          <a:p>
            <a:pPr marL="461645" lvl="1"/>
            <a:endParaRPr lang="en-US" i="1" dirty="0"/>
          </a:p>
          <a:p>
            <a:pPr marL="683895" lvl="2"/>
            <a:endParaRPr lang="la-Latn" dirty="0"/>
          </a:p>
          <a:p>
            <a:pPr marL="683895" lvl="2"/>
            <a:endParaRPr lang="la-Latn" dirty="0"/>
          </a:p>
          <a:p>
            <a:pPr marL="461645" lvl="2" indent="0">
              <a:buNone/>
            </a:pPr>
            <a:endParaRPr lang="la-Lat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A0939-72D3-4C96-9AFA-3B2DB5564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Activities, Searches /Saved Searches</a:t>
            </a:r>
          </a:p>
        </p:txBody>
      </p:sp>
    </p:spTree>
    <p:extLst>
      <p:ext uri="{BB962C8B-B14F-4D97-AF65-F5344CB8AC3E}">
        <p14:creationId xmlns:p14="http://schemas.microsoft.com/office/powerpoint/2010/main" val="2512583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2D3F-3FCE-451F-9584-49357826A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0800000" flipV="1">
            <a:off x="4409440" y="457200"/>
            <a:ext cx="7315200" cy="555171"/>
          </a:xfrm>
        </p:spPr>
        <p:txBody>
          <a:bodyPr/>
          <a:lstStyle/>
          <a:p>
            <a:r>
              <a:rPr lang="en-US" dirty="0">
                <a:ea typeface="Cormorant Garamond"/>
              </a:rPr>
              <a:t>Agencybloc – Your CRM -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F09B0-D524-4599-A0D8-34CEDBD13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880292"/>
            <a:ext cx="7315193" cy="5410653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>
              <a:buNone/>
            </a:pPr>
            <a:endParaRPr lang="la-Latn" dirty="0"/>
          </a:p>
          <a:p>
            <a:r>
              <a:rPr lang="en-US" dirty="0">
                <a:ea typeface="+mn-lt"/>
                <a:cs typeface="+mn-lt"/>
              </a:rPr>
              <a:t>Different ways to Search</a:t>
            </a:r>
          </a:p>
          <a:p>
            <a:pPr lvl="1"/>
            <a:r>
              <a:rPr lang="en-US" dirty="0">
                <a:ea typeface="+mn-lt"/>
                <a:cs typeface="+mn-lt"/>
              </a:rPr>
              <a:t>Search bars (Main, Module, Advanced Search)</a:t>
            </a:r>
          </a:p>
          <a:p>
            <a:pPr lvl="1"/>
            <a:r>
              <a:rPr lang="en-US" dirty="0">
                <a:ea typeface="+mn-lt"/>
                <a:cs typeface="+mn-lt"/>
              </a:rPr>
              <a:t>Attachments per module</a:t>
            </a:r>
          </a:p>
          <a:p>
            <a:r>
              <a:rPr lang="en-US" dirty="0">
                <a:ea typeface="+mn-lt"/>
                <a:cs typeface="+mn-lt"/>
              </a:rPr>
              <a:t>Reports</a:t>
            </a:r>
          </a:p>
          <a:p>
            <a:r>
              <a:rPr lang="en-US" dirty="0">
                <a:ea typeface="+mn-lt"/>
                <a:cs typeface="+mn-lt"/>
              </a:rPr>
              <a:t>Dashboard</a:t>
            </a:r>
          </a:p>
          <a:p>
            <a:r>
              <a:rPr lang="en-US" dirty="0">
                <a:ea typeface="+mn-lt"/>
                <a:cs typeface="+mn-lt"/>
              </a:rPr>
              <a:t>Use Multiple Tabs (right click on link, choose open new tab or window)</a:t>
            </a:r>
          </a:p>
          <a:p>
            <a:endParaRPr lang="en-US" dirty="0">
              <a:ea typeface="+mn-lt"/>
              <a:cs typeface="+mn-lt"/>
            </a:endParaRPr>
          </a:p>
          <a:p>
            <a:pPr lvl="1"/>
            <a:endParaRPr lang="en-US" dirty="0">
              <a:ea typeface="+mn-lt"/>
              <a:cs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A0939-72D3-4C96-9AFA-3B2DB5564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Adding/Working Leads</a:t>
            </a:r>
          </a:p>
        </p:txBody>
      </p:sp>
    </p:spTree>
    <p:extLst>
      <p:ext uri="{BB962C8B-B14F-4D97-AF65-F5344CB8AC3E}">
        <p14:creationId xmlns:p14="http://schemas.microsoft.com/office/powerpoint/2010/main" val="165894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2D3F-3FCE-451F-9584-49357826A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873" y="161538"/>
            <a:ext cx="7315200" cy="670049"/>
          </a:xfrm>
        </p:spPr>
        <p:txBody>
          <a:bodyPr/>
          <a:lstStyle/>
          <a:p>
            <a:r>
              <a:rPr lang="en-US" dirty="0">
                <a:ea typeface="Cormorant Garamond"/>
              </a:rPr>
              <a:t>AgencyBloc – Your CRM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F09B0-D524-4599-A0D8-34CEDBD13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831588"/>
            <a:ext cx="7315193" cy="5459358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la-Latn" dirty="0"/>
              <a:t>Duplicate Individuals:</a:t>
            </a:r>
            <a:endParaRPr lang="en-US" dirty="0"/>
          </a:p>
          <a:p>
            <a:pPr marL="461645" lvl="1"/>
            <a:r>
              <a:rPr lang="en-US" dirty="0">
                <a:ea typeface="+mn-lt"/>
                <a:cs typeface="+mn-lt"/>
              </a:rPr>
              <a:t>Send name of Individual you want SAVED to Melanie – so I know which to delete</a:t>
            </a:r>
          </a:p>
          <a:p>
            <a:pPr marL="228282"/>
            <a:r>
              <a:rPr lang="la-Latn" dirty="0">
                <a:ea typeface="+mn-lt"/>
                <a:cs typeface="+mn-lt"/>
              </a:rPr>
              <a:t>Send any leads you cannot take care of (Language, etc.) to Melanie</a:t>
            </a:r>
            <a:endParaRPr lang="la-Latn" dirty="0"/>
          </a:p>
          <a:p>
            <a:pPr>
              <a:buFont typeface="Arial" pitchFamily="2" charset="0"/>
              <a:buChar char="•"/>
            </a:pPr>
            <a:r>
              <a:rPr lang="la-Latn" dirty="0">
                <a:ea typeface="+mn-lt"/>
                <a:cs typeface="+mn-lt"/>
              </a:rPr>
              <a:t>Previous Policies: </a:t>
            </a:r>
            <a:endParaRPr lang="en-US" dirty="0">
              <a:ea typeface="+mn-lt"/>
              <a:cs typeface="+mn-lt"/>
            </a:endParaRPr>
          </a:p>
          <a:p>
            <a:pPr marL="461645" lvl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</a:pPr>
            <a:r>
              <a:rPr lang="en-US" dirty="0">
                <a:ea typeface="+mn-lt"/>
                <a:cs typeface="+mn-lt"/>
              </a:rPr>
              <a:t>Change from Active to </a:t>
            </a:r>
            <a:r>
              <a:rPr lang="en-US" dirty="0" err="1">
                <a:ea typeface="+mn-lt"/>
                <a:cs typeface="+mn-lt"/>
              </a:rPr>
              <a:t>Replaced</a:t>
            </a:r>
            <a:r>
              <a:rPr lang="en-US" dirty="0">
                <a:ea typeface="+mn-lt"/>
                <a:cs typeface="+mn-lt"/>
              </a:rPr>
              <a:t> if NEW POLICY ADDED (even U65 to Medicare)</a:t>
            </a:r>
          </a:p>
          <a:p>
            <a:pPr marL="461645" lvl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</a:pPr>
            <a:r>
              <a:rPr lang="en-US" dirty="0">
                <a:ea typeface="+mn-lt"/>
                <a:cs typeface="+mn-lt"/>
              </a:rPr>
              <a:t>Change to Cancelled if POLICY CANCELLED</a:t>
            </a:r>
          </a:p>
          <a:p>
            <a:pPr marL="228282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</a:pPr>
            <a:r>
              <a:rPr lang="en-US" dirty="0">
                <a:ea typeface="+mn-lt"/>
                <a:cs typeface="+mn-lt"/>
              </a:rPr>
              <a:t>Policies and Commissions</a:t>
            </a:r>
          </a:p>
          <a:p>
            <a:pPr marL="461645" lvl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</a:pPr>
            <a:r>
              <a:rPr lang="en-US" dirty="0">
                <a:ea typeface="+mn-lt"/>
                <a:cs typeface="+mn-lt"/>
              </a:rPr>
              <a:t>Commissions vs CRM</a:t>
            </a:r>
          </a:p>
          <a:p>
            <a:pPr marL="461645" lvl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</a:pPr>
            <a:r>
              <a:rPr lang="en-US" dirty="0">
                <a:ea typeface="+mn-lt"/>
                <a:cs typeface="+mn-lt"/>
              </a:rPr>
              <a:t>ENROLLED – has NOT been sent to Commissions</a:t>
            </a:r>
          </a:p>
          <a:p>
            <a:pPr marL="461645" lvl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</a:pPr>
            <a:r>
              <a:rPr lang="en-US" dirty="0">
                <a:ea typeface="+mn-lt"/>
                <a:cs typeface="+mn-lt"/>
              </a:rPr>
              <a:t>ACTIVE – has been sent to Commissions or to old to send to Commissions</a:t>
            </a:r>
          </a:p>
          <a:p>
            <a:pPr marL="461645" lvl="1"/>
            <a:r>
              <a:rPr lang="en-US" sz="1600" dirty="0">
                <a:ea typeface="+mn-lt"/>
                <a:cs typeface="+mn-lt"/>
              </a:rPr>
              <a:t>Individual Type use</a:t>
            </a:r>
          </a:p>
          <a:p>
            <a:pPr marL="683895" lvl="2"/>
            <a:r>
              <a:rPr lang="en-US" dirty="0">
                <a:ea typeface="+mn-lt"/>
                <a:cs typeface="+mn-lt"/>
              </a:rPr>
              <a:t>Change Client Type from Prospect to Client as sold</a:t>
            </a:r>
          </a:p>
          <a:p>
            <a:pPr marL="683895" lvl="2"/>
            <a:r>
              <a:rPr lang="en-US" dirty="0">
                <a:ea typeface="+mn-lt"/>
                <a:cs typeface="+mn-lt"/>
              </a:rPr>
              <a:t>Prospect if still workable</a:t>
            </a:r>
          </a:p>
          <a:p>
            <a:pPr marL="683895" lvl="2"/>
            <a:r>
              <a:rPr lang="en-US" dirty="0">
                <a:ea typeface="+mn-lt"/>
                <a:cs typeface="+mn-lt"/>
              </a:rPr>
              <a:t>Previous Client</a:t>
            </a:r>
          </a:p>
          <a:p>
            <a:pPr marL="461645" lvl="1"/>
            <a:endParaRPr lang="en-US" i="1" dirty="0">
              <a:ea typeface="+mn-lt"/>
              <a:cs typeface="+mn-lt"/>
            </a:endParaRPr>
          </a:p>
          <a:p>
            <a:pPr marL="461645" lvl="1"/>
            <a:endParaRPr lang="en-US" i="1" dirty="0"/>
          </a:p>
          <a:p>
            <a:pPr marL="683895" lvl="2"/>
            <a:endParaRPr lang="la-Latn" dirty="0"/>
          </a:p>
          <a:p>
            <a:pPr marL="683895" lvl="2"/>
            <a:endParaRPr lang="la-Latn" dirty="0"/>
          </a:p>
          <a:p>
            <a:pPr marL="461645" lvl="2" indent="0">
              <a:buNone/>
            </a:pPr>
            <a:endParaRPr lang="la-Lat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A0939-72D3-4C96-9AFA-3B2DB5564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Clean Data</a:t>
            </a:r>
          </a:p>
        </p:txBody>
      </p:sp>
    </p:spTree>
    <p:extLst>
      <p:ext uri="{BB962C8B-B14F-4D97-AF65-F5344CB8AC3E}">
        <p14:creationId xmlns:p14="http://schemas.microsoft.com/office/powerpoint/2010/main" val="2009952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9E7B8-9284-4CE9-8100-5DD208B3C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38" y="65843"/>
            <a:ext cx="10980198" cy="1718716"/>
          </a:xfrm>
        </p:spPr>
        <p:txBody>
          <a:bodyPr/>
          <a:lstStyle/>
          <a:p>
            <a:r>
              <a:rPr lang="en-US" dirty="0">
                <a:ea typeface="Cormorant Garamond"/>
              </a:rPr>
              <a:t>Reminders</a:t>
            </a:r>
            <a:br>
              <a:rPr lang="en-US" dirty="0">
                <a:ea typeface="Cormorant Garamond"/>
              </a:rPr>
            </a:br>
            <a:endParaRPr lang="en-US" dirty="0">
              <a:ea typeface="Cormorant Garamon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D309A-5BC0-475C-9112-F103F94BA49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6482" y="1446911"/>
            <a:ext cx="10980642" cy="1988804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z="1700" dirty="0">
                <a:ea typeface="+mn-lt"/>
                <a:cs typeface="+mn-lt"/>
              </a:rPr>
              <a:t>Add EVERY Lead to AgencyBloc, Call ins, Events, etc.</a:t>
            </a:r>
          </a:p>
          <a:p>
            <a:r>
              <a:rPr lang="en-US" sz="1700" dirty="0">
                <a:ea typeface="+mn-lt"/>
                <a:cs typeface="+mn-lt"/>
              </a:rPr>
              <a:t>Change Client Type from Prospect to Client as sold</a:t>
            </a:r>
          </a:p>
          <a:p>
            <a:r>
              <a:rPr lang="en-US" sz="1700" u="sng" dirty="0">
                <a:ea typeface="+mn-lt"/>
                <a:cs typeface="+mn-lt"/>
              </a:rPr>
              <a:t>Update Statuses -</a:t>
            </a:r>
            <a:r>
              <a:rPr lang="en-US" sz="1700" dirty="0">
                <a:ea typeface="+mn-lt"/>
                <a:cs typeface="+mn-lt"/>
              </a:rPr>
              <a:t> Medicare Activities</a:t>
            </a:r>
          </a:p>
          <a:p>
            <a:r>
              <a:rPr lang="en-US" sz="1700" dirty="0">
                <a:ea typeface="+mn-lt"/>
                <a:cs typeface="+mn-lt"/>
              </a:rPr>
              <a:t>Update Coverage&gt;Carrier Product field and ATTACH application, eligibility, SOA, etc.</a:t>
            </a:r>
          </a:p>
          <a:p>
            <a:r>
              <a:rPr lang="en-US" sz="1700" u="sng" dirty="0">
                <a:ea typeface="+mn-lt"/>
                <a:cs typeface="+mn-lt"/>
              </a:rPr>
              <a:t>Always</a:t>
            </a:r>
            <a:r>
              <a:rPr lang="en-US" sz="1700" dirty="0">
                <a:ea typeface="+mn-lt"/>
                <a:cs typeface="+mn-lt"/>
              </a:rPr>
              <a:t> add FHCP, Medicare, </a:t>
            </a:r>
            <a:r>
              <a:rPr lang="en-US" sz="1700" dirty="0" err="1">
                <a:ea typeface="+mn-lt"/>
                <a:cs typeface="+mn-lt"/>
              </a:rPr>
              <a:t>USAble</a:t>
            </a:r>
            <a:r>
              <a:rPr lang="en-US" sz="1700" dirty="0">
                <a:ea typeface="+mn-lt"/>
                <a:cs typeface="+mn-lt"/>
              </a:rPr>
              <a:t> asap into </a:t>
            </a:r>
            <a:r>
              <a:rPr lang="en-US" sz="1700" dirty="0" err="1">
                <a:ea typeface="+mn-lt"/>
                <a:cs typeface="+mn-lt"/>
              </a:rPr>
              <a:t>Agencybloc</a:t>
            </a:r>
            <a:endParaRPr lang="en-US" sz="1700" dirty="0">
              <a:ea typeface="+mn-lt"/>
              <a:cs typeface="+mn-lt"/>
            </a:endParaRPr>
          </a:p>
          <a:p>
            <a:r>
              <a:rPr lang="en-US" sz="1700" dirty="0">
                <a:ea typeface="+mn-lt"/>
                <a:cs typeface="+mn-lt"/>
              </a:rPr>
              <a:t>First and Last Name of the Primary member in Agencybloc must be spelled EXACTLY as it is on the application.</a:t>
            </a:r>
            <a:endParaRPr lang="en-US" sz="1700" dirty="0"/>
          </a:p>
          <a:p>
            <a:r>
              <a:rPr lang="en-US" sz="1700" u="sng" dirty="0">
                <a:ea typeface="+mn-lt"/>
                <a:cs typeface="+mn-lt"/>
              </a:rPr>
              <a:t>Only</a:t>
            </a:r>
            <a:r>
              <a:rPr lang="en-US" sz="1700" dirty="0">
                <a:ea typeface="+mn-lt"/>
                <a:cs typeface="+mn-lt"/>
              </a:rPr>
              <a:t> the Primary member MUST have an individual record with the Policy attached. You can create a relationship to add the dependent/spouse who needs to receive email communication. </a:t>
            </a:r>
            <a:endParaRPr lang="en-US" sz="1700" b="1" dirty="0">
              <a:ea typeface="+mn-lt"/>
              <a:cs typeface="+mn-lt"/>
            </a:endParaRPr>
          </a:p>
          <a:p>
            <a:r>
              <a:rPr lang="en-US" sz="1700" dirty="0">
                <a:ea typeface="+mn-lt"/>
                <a:cs typeface="+mn-lt"/>
              </a:rPr>
              <a:t>Each Primary member needs their </a:t>
            </a:r>
            <a:r>
              <a:rPr lang="en-US" sz="1700" u="sng" dirty="0">
                <a:ea typeface="+mn-lt"/>
                <a:cs typeface="+mn-lt"/>
              </a:rPr>
              <a:t>own</a:t>
            </a:r>
            <a:r>
              <a:rPr lang="en-US" sz="1700" dirty="0">
                <a:ea typeface="+mn-lt"/>
                <a:cs typeface="+mn-lt"/>
              </a:rPr>
              <a:t> email address, DO NOT use your email otherwise you will receive notifications meant for them</a:t>
            </a:r>
          </a:p>
          <a:p>
            <a:endParaRPr lang="en-US" sz="1700" dirty="0">
              <a:ea typeface="+mn-lt"/>
              <a:cs typeface="+mn-lt"/>
            </a:endParaRPr>
          </a:p>
          <a:p>
            <a:endParaRPr lang="en-US" sz="1900" dirty="0">
              <a:ea typeface="+mn-lt"/>
              <a:cs typeface="+mn-lt"/>
            </a:endParaRPr>
          </a:p>
          <a:p>
            <a:endParaRPr lang="en-US" sz="1900" dirty="0">
              <a:ea typeface="+mn-lt"/>
              <a:cs typeface="+mn-lt"/>
            </a:endParaRPr>
          </a:p>
          <a:p>
            <a:endParaRPr lang="en-US" sz="1900" dirty="0">
              <a:ea typeface="+mn-lt"/>
              <a:cs typeface="+mn-lt"/>
            </a:endParaRPr>
          </a:p>
          <a:p>
            <a:pPr marL="461645" lvl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</a:pPr>
            <a:r>
              <a:rPr lang="en-US" sz="1900" dirty="0">
                <a:ea typeface="+mn-lt"/>
                <a:cs typeface="+mn-lt"/>
              </a:rPr>
              <a:t>T65 Outreach</a:t>
            </a:r>
            <a:endParaRPr lang="en-US" dirty="0"/>
          </a:p>
          <a:p>
            <a:pPr marL="461645" lvl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</a:pPr>
            <a:r>
              <a:rPr lang="en-US" sz="1900" dirty="0">
                <a:ea typeface="+mn-lt"/>
                <a:cs typeface="+mn-lt"/>
              </a:rPr>
              <a:t>Open Enrollment outreach</a:t>
            </a:r>
            <a:endParaRPr lang="en-US" dirty="0"/>
          </a:p>
          <a:p>
            <a:pPr marL="461645" lvl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</a:pPr>
            <a:r>
              <a:rPr lang="en-US" sz="1900" dirty="0">
                <a:ea typeface="+mn-lt"/>
                <a:cs typeface="+mn-lt"/>
              </a:rPr>
              <a:t>Lead follow up</a:t>
            </a:r>
            <a:endParaRPr lang="la-Latn" sz="1900" b="1" dirty="0">
              <a:ea typeface="+mn-lt"/>
              <a:cs typeface="+mn-lt"/>
            </a:endParaRPr>
          </a:p>
          <a:p>
            <a:pPr>
              <a:lnSpc>
                <a:spcPct val="94000"/>
              </a:lnSpc>
              <a:spcAft>
                <a:spcPts val="200"/>
              </a:spcAft>
            </a:pPr>
            <a:r>
              <a:rPr lang="en-US" sz="1900" dirty="0">
                <a:ea typeface="+mn-lt"/>
                <a:cs typeface="+mn-lt"/>
              </a:rPr>
              <a:t>Spouse/Dependent Information</a:t>
            </a:r>
            <a:endParaRPr lang="en-US" dirty="0"/>
          </a:p>
          <a:p>
            <a:pPr>
              <a:lnSpc>
                <a:spcPct val="94000"/>
              </a:lnSpc>
              <a:spcAft>
                <a:spcPts val="200"/>
              </a:spcAft>
            </a:pPr>
            <a:r>
              <a:rPr lang="en-US" sz="1900" dirty="0">
                <a:ea typeface="+mn-lt"/>
                <a:cs typeface="+mn-lt"/>
              </a:rPr>
              <a:t>Cannot have blank spaces after first and last name</a:t>
            </a:r>
            <a:endParaRPr lang="la-Latn" sz="1900" dirty="0"/>
          </a:p>
          <a:p>
            <a:endParaRPr lang="la-Latn" dirty="0"/>
          </a:p>
        </p:txBody>
      </p:sp>
    </p:spTree>
    <p:extLst>
      <p:ext uri="{BB962C8B-B14F-4D97-AF65-F5344CB8AC3E}">
        <p14:creationId xmlns:p14="http://schemas.microsoft.com/office/powerpoint/2010/main" val="2022189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9E7B8-9284-4CE9-8100-5DD208B3C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38" y="65843"/>
            <a:ext cx="10980198" cy="1718716"/>
          </a:xfrm>
        </p:spPr>
        <p:txBody>
          <a:bodyPr/>
          <a:lstStyle/>
          <a:p>
            <a:r>
              <a:rPr lang="en-US" dirty="0">
                <a:ea typeface="Cormorant Garamond"/>
              </a:rPr>
              <a:t>Cheat Sheets</a:t>
            </a:r>
            <a:br>
              <a:rPr lang="en-US" dirty="0">
                <a:ea typeface="Cormorant Garamond"/>
              </a:rPr>
            </a:br>
            <a:endParaRPr lang="en-US" dirty="0">
              <a:ea typeface="Cormorant Garamon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D309A-5BC0-475C-9112-F103F94BA49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6482" y="1446911"/>
            <a:ext cx="10980642" cy="3039364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z="1700" dirty="0">
                <a:ea typeface="+mn-lt"/>
                <a:cs typeface="+mn-lt"/>
              </a:rPr>
              <a:t>How to Pull a Custom Report</a:t>
            </a:r>
          </a:p>
          <a:p>
            <a:r>
              <a:rPr lang="en-US" sz="1700" dirty="0">
                <a:ea typeface="+mn-lt"/>
                <a:cs typeface="+mn-lt"/>
              </a:rPr>
              <a:t>How to add an Activity in Agencybloc</a:t>
            </a:r>
          </a:p>
          <a:p>
            <a:r>
              <a:rPr lang="en-US" sz="1700" dirty="0">
                <a:ea typeface="+mn-lt"/>
                <a:cs typeface="+mn-lt"/>
              </a:rPr>
              <a:t>Agencybloc Check List</a:t>
            </a:r>
          </a:p>
          <a:p>
            <a:r>
              <a:rPr lang="en-US" sz="1700" dirty="0">
                <a:ea typeface="+mn-lt"/>
                <a:cs typeface="+mn-lt"/>
              </a:rPr>
              <a:t>Agencybloc Status Use</a:t>
            </a:r>
          </a:p>
          <a:p>
            <a:pPr marL="0" indent="0">
              <a:buNone/>
            </a:pPr>
            <a:r>
              <a:rPr lang="en-US" sz="1700" dirty="0">
                <a:ea typeface="+mn-lt"/>
                <a:cs typeface="+mn-lt"/>
              </a:rPr>
              <a:t>CAN BE FOUND ON MURRAY AGENT PAGE: https://www.murrayins.net/agents/systems/agency-bloc/</a:t>
            </a:r>
          </a:p>
          <a:p>
            <a:endParaRPr lang="en-US" sz="1900" dirty="0">
              <a:ea typeface="+mn-lt"/>
              <a:cs typeface="+mn-lt"/>
            </a:endParaRPr>
          </a:p>
          <a:p>
            <a:endParaRPr lang="en-US" sz="1900" dirty="0">
              <a:ea typeface="+mn-lt"/>
              <a:cs typeface="+mn-lt"/>
            </a:endParaRPr>
          </a:p>
          <a:p>
            <a:endParaRPr lang="la-Latn" dirty="0"/>
          </a:p>
        </p:txBody>
      </p:sp>
    </p:spTree>
    <p:extLst>
      <p:ext uri="{BB962C8B-B14F-4D97-AF65-F5344CB8AC3E}">
        <p14:creationId xmlns:p14="http://schemas.microsoft.com/office/powerpoint/2010/main" val="847537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era Group">
      <a:dk1>
        <a:srgbClr val="030406"/>
      </a:dk1>
      <a:lt1>
        <a:srgbClr val="FFFFFF"/>
      </a:lt1>
      <a:dk2>
        <a:srgbClr val="ABA299"/>
      </a:dk2>
      <a:lt2>
        <a:srgbClr val="4C4C4E"/>
      </a:lt2>
      <a:accent1>
        <a:srgbClr val="1F628D"/>
      </a:accent1>
      <a:accent2>
        <a:srgbClr val="01949F"/>
      </a:accent2>
      <a:accent3>
        <a:srgbClr val="76B243"/>
      </a:accent3>
      <a:accent4>
        <a:srgbClr val="188B75"/>
      </a:accent4>
      <a:accent5>
        <a:srgbClr val="9A7DAF"/>
      </a:accent5>
      <a:accent6>
        <a:srgbClr val="54C0AA"/>
      </a:accent6>
      <a:hlink>
        <a:srgbClr val="01949F"/>
      </a:hlink>
      <a:folHlink>
        <a:srgbClr val="00ACF8"/>
      </a:folHlink>
    </a:clrScheme>
    <a:fontScheme name="Alera Group">
      <a:majorFont>
        <a:latin typeface="Cormorant Garamon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31C616799F5A43B72E03AC4051E093" ma:contentTypeVersion="9" ma:contentTypeDescription="Create a new document." ma:contentTypeScope="" ma:versionID="8f0ab962a7e965f980879cd104bef456">
  <xsd:schema xmlns:xsd="http://www.w3.org/2001/XMLSchema" xmlns:xs="http://www.w3.org/2001/XMLSchema" xmlns:p="http://schemas.microsoft.com/office/2006/metadata/properties" xmlns:ns2="a3295709-cb60-40f4-8e86-370b374f765e" xmlns:ns3="b95d68f1-bc7d-4ac3-a28b-0600e5e9a112" targetNamespace="http://schemas.microsoft.com/office/2006/metadata/properties" ma:root="true" ma:fieldsID="2791d56a8602d301c2a822de99d54044" ns2:_="" ns3:_="">
    <xsd:import namespace="a3295709-cb60-40f4-8e86-370b374f765e"/>
    <xsd:import namespace="b95d68f1-bc7d-4ac3-a28b-0600e5e9a1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295709-cb60-40f4-8e86-370b374f76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88fec99-de77-4864-b0da-ebd3444440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d68f1-bc7d-4ac3-a28b-0600e5e9a11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65fa486-8625-488a-bdcb-e5714e8182ef}" ma:internalName="TaxCatchAll" ma:showField="CatchAllData" ma:web="b95d68f1-bc7d-4ac3-a28b-0600e5e9a1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5d68f1-bc7d-4ac3-a28b-0600e5e9a112" xsi:nil="true"/>
    <lcf76f155ced4ddcb4097134ff3c332f xmlns="a3295709-cb60-40f4-8e86-370b374f765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75FA2D-8069-4E72-9A16-D487523982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E62833-FC64-49DE-9D8B-A72A27727C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295709-cb60-40f4-8e86-370b374f765e"/>
    <ds:schemaRef ds:uri="b95d68f1-bc7d-4ac3-a28b-0600e5e9a1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8730E1-708B-4431-BCBA-6FA9FC30F945}">
  <ds:schemaRefs>
    <ds:schemaRef ds:uri="http://purl.org/dc/terms/"/>
    <ds:schemaRef ds:uri="http://schemas.openxmlformats.org/package/2006/metadata/core-properties"/>
    <ds:schemaRef ds:uri="http://purl.org/dc/dcmitype/"/>
    <ds:schemaRef ds:uri="b1b78ec4-f36f-4ac9-acac-368bfe71d71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1d9f918b-7d07-4a0b-88a8-c1b209a48e76"/>
    <ds:schemaRef ds:uri="http://schemas.microsoft.com/office/2006/metadata/properties"/>
    <ds:schemaRef ds:uri="http://www.w3.org/XML/1998/namespace"/>
    <ds:schemaRef ds:uri="b95d68f1-bc7d-4ac3-a28b-0600e5e9a112"/>
    <ds:schemaRef ds:uri="a3295709-cb60-40f4-8e86-370b374f765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561</Words>
  <Application>Microsoft Office PowerPoint</Application>
  <PresentationFormat>Widescreen</PresentationFormat>
  <Paragraphs>110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Cormorant Garamond</vt:lpstr>
      <vt:lpstr>Montserrat</vt:lpstr>
      <vt:lpstr>Calibri</vt:lpstr>
      <vt:lpstr>Arial</vt:lpstr>
      <vt:lpstr>Office Theme</vt:lpstr>
      <vt:lpstr>Agencybloc Basics</vt:lpstr>
      <vt:lpstr>Agenda</vt:lpstr>
      <vt:lpstr>Agencybloc – Your CRM</vt:lpstr>
      <vt:lpstr>Why is it Important? </vt:lpstr>
      <vt:lpstr>Agencybloc – your CRM</vt:lpstr>
      <vt:lpstr>Agencybloc – Your CRM - Tips</vt:lpstr>
      <vt:lpstr>AgencyBloc – Your CRM</vt:lpstr>
      <vt:lpstr>Reminders </vt:lpstr>
      <vt:lpstr>Cheat Sheets </vt:lpstr>
      <vt:lpstr>Contact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 Hagan</dc:creator>
  <cp:lastModifiedBy>Melanie Livingstone</cp:lastModifiedBy>
  <cp:revision>308</cp:revision>
  <dcterms:created xsi:type="dcterms:W3CDTF">2022-10-31T15:44:17Z</dcterms:created>
  <dcterms:modified xsi:type="dcterms:W3CDTF">2023-10-10T12:27:12Z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0x0101009F3C2D79DDF6164C8FAFE53D19EE1B6F</vt:lpwstr>
  </property>
  <property fmtid="{D5CDD505-2E9C-101B-9397-08002B2CF9AE}" pid="3" name="MediaServiceImageTags">
    <vt:lpwstr/>
  </property>
</Properties>
</file>