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 id="2147483704" r:id="rId3"/>
    <p:sldMasterId id="2147483709" r:id="rId4"/>
    <p:sldMasterId id="2147483714" r:id="rId5"/>
  </p:sldMasterIdLst>
  <p:notesMasterIdLst>
    <p:notesMasterId r:id="rId35"/>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91" r:id="rId21"/>
    <p:sldId id="272" r:id="rId22"/>
    <p:sldId id="274" r:id="rId23"/>
    <p:sldId id="276" r:id="rId24"/>
    <p:sldId id="278" r:id="rId25"/>
    <p:sldId id="280" r:id="rId26"/>
    <p:sldId id="281" r:id="rId27"/>
    <p:sldId id="279" r:id="rId28"/>
    <p:sldId id="282" r:id="rId29"/>
    <p:sldId id="285" r:id="rId30"/>
    <p:sldId id="284" r:id="rId31"/>
    <p:sldId id="289" r:id="rId32"/>
    <p:sldId id="287" r:id="rId33"/>
    <p:sldId id="27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3" autoAdjust="0"/>
    <p:restoredTop sz="94690"/>
  </p:normalViewPr>
  <p:slideViewPr>
    <p:cSldViewPr snapToGrid="0">
      <p:cViewPr varScale="1">
        <p:scale>
          <a:sx n="99" d="100"/>
          <a:sy n="99" d="100"/>
        </p:scale>
        <p:origin x="1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7CA07-5B4E-47D6-A7AB-06B97DCAE934}" type="datetimeFigureOut">
              <a:rPr lang="en-US" smtClean="0"/>
              <a:t>2/17/21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4E53A-D476-47C9-922A-219F53D3DCA0}" type="slidenum">
              <a:rPr lang="en-US" smtClean="0"/>
              <a:t>‹#›</a:t>
            </a:fld>
            <a:endParaRPr lang="en-US"/>
          </a:p>
        </p:txBody>
      </p:sp>
    </p:spTree>
    <p:extLst>
      <p:ext uri="{BB962C8B-B14F-4D97-AF65-F5344CB8AC3E}">
        <p14:creationId xmlns:p14="http://schemas.microsoft.com/office/powerpoint/2010/main" val="119890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4E53A-D476-47C9-922A-219F53D3DCA0}" type="slidenum">
              <a:rPr lang="en-US" smtClean="0"/>
              <a:t>26</a:t>
            </a:fld>
            <a:endParaRPr lang="en-US"/>
          </a:p>
        </p:txBody>
      </p:sp>
    </p:spTree>
    <p:extLst>
      <p:ext uri="{BB962C8B-B14F-4D97-AF65-F5344CB8AC3E}">
        <p14:creationId xmlns:p14="http://schemas.microsoft.com/office/powerpoint/2010/main" val="45935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C30C3A-C0B9-459B-AF95-7CCCF3D95B58}"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275280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30C3A-C0B9-459B-AF95-7CCCF3D95B58}"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6486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30C3A-C0B9-459B-AF95-7CCCF3D95B58}"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289916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05" t="8120" r="10111" b="17506"/>
          <a:stretch/>
        </p:blipFill>
        <p:spPr>
          <a:xfrm flipH="1">
            <a:off x="-11953" y="-53787"/>
            <a:ext cx="9155953" cy="6911788"/>
          </a:xfrm>
          <a:prstGeom prst="rect">
            <a:avLst/>
          </a:prstGeom>
        </p:spPr>
      </p:pic>
      <p:sp>
        <p:nvSpPr>
          <p:cNvPr id="6" name="Rectangle 5"/>
          <p:cNvSpPr/>
          <p:nvPr userDrawn="1"/>
        </p:nvSpPr>
        <p:spPr>
          <a:xfrm rot="10800000">
            <a:off x="0" y="5944144"/>
            <a:ext cx="9144000" cy="218917"/>
          </a:xfrm>
          <a:prstGeom prst="rect">
            <a:avLst/>
          </a:prstGeom>
          <a:solidFill>
            <a:srgbClr val="0083C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961" y="6289676"/>
            <a:ext cx="1896591" cy="330585"/>
          </a:xfrm>
          <a:prstGeom prst="rect">
            <a:avLst/>
          </a:prstGeom>
        </p:spPr>
      </p:pic>
    </p:spTree>
    <p:extLst>
      <p:ext uri="{BB962C8B-B14F-4D97-AF65-F5344CB8AC3E}">
        <p14:creationId xmlns:p14="http://schemas.microsoft.com/office/powerpoint/2010/main" val="366007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05" t="8120" r="10111" b="17506"/>
          <a:stretch/>
        </p:blipFill>
        <p:spPr>
          <a:xfrm flipH="1">
            <a:off x="-11953" y="-53787"/>
            <a:ext cx="9155953" cy="6911788"/>
          </a:xfrm>
          <a:prstGeom prst="rect">
            <a:avLst/>
          </a:prstGeom>
        </p:spPr>
      </p:pic>
      <p:sp>
        <p:nvSpPr>
          <p:cNvPr id="13" name="Rectangle 12"/>
          <p:cNvSpPr/>
          <p:nvPr userDrawn="1"/>
        </p:nvSpPr>
        <p:spPr>
          <a:xfrm rot="10800000">
            <a:off x="0" y="5944144"/>
            <a:ext cx="9144000" cy="218917"/>
          </a:xfrm>
          <a:prstGeom prst="rect">
            <a:avLst/>
          </a:prstGeom>
          <a:solidFill>
            <a:srgbClr val="0083C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961" y="6289676"/>
            <a:ext cx="1896591" cy="330585"/>
          </a:xfrm>
          <a:prstGeom prst="rect">
            <a:avLst/>
          </a:prstGeom>
        </p:spPr>
      </p:pic>
    </p:spTree>
    <p:extLst>
      <p:ext uri="{BB962C8B-B14F-4D97-AF65-F5344CB8AC3E}">
        <p14:creationId xmlns:p14="http://schemas.microsoft.com/office/powerpoint/2010/main" val="164741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05" t="8120" r="10111" b="17506"/>
          <a:stretch/>
        </p:blipFill>
        <p:spPr>
          <a:xfrm flipH="1">
            <a:off x="-11953" y="-53787"/>
            <a:ext cx="9155953" cy="6911788"/>
          </a:xfrm>
          <a:prstGeom prst="rect">
            <a:avLst/>
          </a:prstGeom>
        </p:spPr>
      </p:pic>
      <p:sp>
        <p:nvSpPr>
          <p:cNvPr id="13" name="Rectangle 12"/>
          <p:cNvSpPr/>
          <p:nvPr userDrawn="1"/>
        </p:nvSpPr>
        <p:spPr>
          <a:xfrm rot="10800000">
            <a:off x="0" y="5944142"/>
            <a:ext cx="9144000" cy="218917"/>
          </a:xfrm>
          <a:prstGeom prst="rect">
            <a:avLst/>
          </a:prstGeom>
          <a:solidFill>
            <a:srgbClr val="0083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961" y="6289674"/>
            <a:ext cx="1896591" cy="330585"/>
          </a:xfrm>
          <a:prstGeom prst="rect">
            <a:avLst/>
          </a:prstGeom>
        </p:spPr>
      </p:pic>
    </p:spTree>
    <p:extLst>
      <p:ext uri="{BB962C8B-B14F-4D97-AF65-F5344CB8AC3E}">
        <p14:creationId xmlns:p14="http://schemas.microsoft.com/office/powerpoint/2010/main" val="140716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sz="quarter" idx="10"/>
          </p:nvPr>
        </p:nvSpPr>
        <p:spPr>
          <a:xfrm>
            <a:off x="623889" y="1798479"/>
            <a:ext cx="7891462" cy="3931920"/>
          </a:xfrm>
          <a:prstGeom prst="rect">
            <a:avLst/>
          </a:prstGeom>
        </p:spPr>
        <p:txBody>
          <a:bodyPr>
            <a:normAutofit/>
          </a:bodyPr>
          <a:lstStyle>
            <a:lvl1pPr>
              <a:lnSpc>
                <a:spcPct val="100000"/>
              </a:lnSpc>
              <a:spcBef>
                <a:spcPts val="600"/>
              </a:spcBef>
              <a:defRPr sz="2000">
                <a:latin typeface="Arial" panose="020B0604020202020204" pitchFamily="34" charset="0"/>
                <a:cs typeface="Arial" panose="020B0604020202020204" pitchFamily="34" charset="0"/>
              </a:defRPr>
            </a:lvl1pPr>
            <a:lvl2pPr>
              <a:lnSpc>
                <a:spcPct val="100000"/>
              </a:lnSpc>
              <a:spcBef>
                <a:spcPts val="600"/>
              </a:spcBef>
              <a:defRPr sz="2000">
                <a:latin typeface="Arial" panose="020B0604020202020204" pitchFamily="34" charset="0"/>
                <a:cs typeface="Arial" panose="020B0604020202020204" pitchFamily="34" charset="0"/>
              </a:defRPr>
            </a:lvl2pPr>
            <a:lvl3pPr>
              <a:lnSpc>
                <a:spcPct val="100000"/>
              </a:lnSpc>
              <a:spcBef>
                <a:spcPts val="600"/>
              </a:spcBef>
              <a:defRPr sz="18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679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Slide_02b">
    <p:spTree>
      <p:nvGrpSpPr>
        <p:cNvPr id="1" name=""/>
        <p:cNvGrpSpPr/>
        <p:nvPr/>
      </p:nvGrpSpPr>
      <p:grpSpPr>
        <a:xfrm>
          <a:off x="0" y="0"/>
          <a:ext cx="0" cy="0"/>
          <a:chOff x="0" y="0"/>
          <a:chExt cx="0" cy="0"/>
        </a:xfrm>
      </p:grpSpPr>
      <p:pic>
        <p:nvPicPr>
          <p:cNvPr id="15" name="Picture 14" descr="Section.jpg"/>
          <p:cNvPicPr>
            <a:picLocks noChangeAspect="1"/>
          </p:cNvPicPr>
          <p:nvPr userDrawn="1"/>
        </p:nvPicPr>
        <p:blipFill rotWithShape="1">
          <a:blip r:embed="rId2" cstate="print">
            <a:extLst>
              <a:ext uri="{28A0092B-C50C-407E-A947-70E740481C1C}">
                <a14:useLocalDpi xmlns:a14="http://schemas.microsoft.com/office/drawing/2010/main"/>
              </a:ext>
            </a:extLst>
          </a:blip>
          <a:srcRect b="24965"/>
          <a:stretch/>
        </p:blipFill>
        <p:spPr>
          <a:xfrm>
            <a:off x="0" y="-11521"/>
            <a:ext cx="9170928" cy="6207524"/>
          </a:xfrm>
          <a:prstGeom prst="rect">
            <a:avLst/>
          </a:prstGeom>
        </p:spPr>
      </p:pic>
      <p:sp>
        <p:nvSpPr>
          <p:cNvPr id="14" name="Rectangle 13"/>
          <p:cNvSpPr/>
          <p:nvPr userDrawn="1"/>
        </p:nvSpPr>
        <p:spPr>
          <a:xfrm>
            <a:off x="3167" y="4245387"/>
            <a:ext cx="9161859" cy="1545263"/>
          </a:xfrm>
          <a:prstGeom prst="rect">
            <a:avLst/>
          </a:prstGeom>
          <a:solidFill>
            <a:srgbClr val="0091CC">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itle 1"/>
          <p:cNvSpPr>
            <a:spLocks noGrp="1"/>
          </p:cNvSpPr>
          <p:nvPr>
            <p:ph type="title" hasCustomPrompt="1"/>
          </p:nvPr>
        </p:nvSpPr>
        <p:spPr>
          <a:xfrm>
            <a:off x="229432" y="4660902"/>
            <a:ext cx="8686800" cy="413004"/>
          </a:xfrm>
          <a:prstGeom prst="rect">
            <a:avLst/>
          </a:prstGeom>
        </p:spPr>
        <p:txBody>
          <a:bodyPr anchor="ctr">
            <a:noAutofit/>
          </a:bodyPr>
          <a:lstStyle>
            <a:lvl1pPr algn="l">
              <a:defRPr sz="2500" b="1" baseline="0">
                <a:solidFill>
                  <a:srgbClr val="FFFFFF"/>
                </a:solidFill>
              </a:defRPr>
            </a:lvl1pPr>
          </a:lstStyle>
          <a:p>
            <a:r>
              <a:rPr lang="en-US" dirty="0"/>
              <a:t>SECTION SLIDE</a:t>
            </a:r>
          </a:p>
        </p:txBody>
      </p:sp>
      <p:sp>
        <p:nvSpPr>
          <p:cNvPr id="13" name="Text Placeholder 11"/>
          <p:cNvSpPr>
            <a:spLocks noGrp="1"/>
          </p:cNvSpPr>
          <p:nvPr>
            <p:ph type="body" sz="quarter" idx="13" hasCustomPrompt="1"/>
          </p:nvPr>
        </p:nvSpPr>
        <p:spPr>
          <a:xfrm>
            <a:off x="230187" y="5080260"/>
            <a:ext cx="8686800" cy="309215"/>
          </a:xfrm>
          <a:prstGeom prst="rect">
            <a:avLst/>
          </a:prstGeom>
        </p:spPr>
        <p:txBody>
          <a:bodyPr anchor="ctr">
            <a:normAutofit/>
          </a:bodyPr>
          <a:lstStyle>
            <a:lvl1pPr marL="0" indent="0">
              <a:buNone/>
              <a:defRPr sz="1200" i="0" baseline="0">
                <a:solidFill>
                  <a:srgbClr val="FFFFFF"/>
                </a:solidFill>
              </a:defRPr>
            </a:lvl1pPr>
          </a:lstStyle>
          <a:p>
            <a:pPr lvl="0"/>
            <a:r>
              <a:rPr lang="en-US" dirty="0"/>
              <a:t>Short description, mission, message or additional info about the PPT.</a:t>
            </a:r>
          </a:p>
        </p:txBody>
      </p:sp>
    </p:spTree>
    <p:extLst>
      <p:ext uri="{BB962C8B-B14F-4D97-AF65-F5344CB8AC3E}">
        <p14:creationId xmlns:p14="http://schemas.microsoft.com/office/powerpoint/2010/main" val="407634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14"/>
          <p:cNvSpPr>
            <a:spLocks noGrp="1"/>
          </p:cNvSpPr>
          <p:nvPr>
            <p:ph type="body" sz="quarter" idx="10"/>
          </p:nvPr>
        </p:nvSpPr>
        <p:spPr>
          <a:xfrm>
            <a:off x="2887953" y="1821244"/>
            <a:ext cx="5627399" cy="3931920"/>
          </a:xfrm>
          <a:prstGeom prst="rect">
            <a:avLst/>
          </a:prstGeom>
        </p:spPr>
        <p:txBody>
          <a:bodyPr>
            <a:normAutofit/>
          </a:bodyPr>
          <a:lstStyle>
            <a:lvl1pPr>
              <a:lnSpc>
                <a:spcPct val="100000"/>
              </a:lnSpc>
              <a:spcBef>
                <a:spcPts val="600"/>
              </a:spcBef>
              <a:defRPr sz="2000">
                <a:latin typeface="Arial" panose="020B0604020202020204" pitchFamily="34" charset="0"/>
                <a:cs typeface="Arial" panose="020B0604020202020204" pitchFamily="34" charset="0"/>
              </a:defRPr>
            </a:lvl1pPr>
            <a:lvl2pPr>
              <a:lnSpc>
                <a:spcPct val="100000"/>
              </a:lnSpc>
              <a:spcBef>
                <a:spcPts val="600"/>
              </a:spcBef>
              <a:defRPr sz="2000">
                <a:latin typeface="Arial" panose="020B0604020202020204" pitchFamily="34" charset="0"/>
                <a:cs typeface="Arial" panose="020B0604020202020204" pitchFamily="34" charset="0"/>
              </a:defRPr>
            </a:lvl2pPr>
            <a:lvl3pPr>
              <a:lnSpc>
                <a:spcPct val="100000"/>
              </a:lnSpc>
              <a:spcBef>
                <a:spcPts val="600"/>
              </a:spcBef>
              <a:defRPr sz="18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628651" y="1821244"/>
            <a:ext cx="2058062" cy="3931920"/>
          </a:xfrm>
          <a:prstGeom prst="rect">
            <a:avLst/>
          </a:prstGeom>
          <a:solidFill>
            <a:srgbClr val="008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Slide Number Placeholder 7"/>
          <p:cNvSpPr>
            <a:spLocks noGrp="1"/>
          </p:cNvSpPr>
          <p:nvPr>
            <p:ph type="sldNum" sz="quarter" idx="4"/>
          </p:nvPr>
        </p:nvSpPr>
        <p:spPr>
          <a:xfrm>
            <a:off x="228600" y="6461406"/>
            <a:ext cx="412750" cy="26888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defTabSz="457200">
              <a:defRPr/>
            </a:pPr>
            <a:fld id="{5BD6B465-7064-4E74-8035-36FF62AC84F4}"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1825111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05" t="8120" r="10111" b="17506"/>
          <a:stretch/>
        </p:blipFill>
        <p:spPr>
          <a:xfrm flipH="1">
            <a:off x="-11953" y="-53787"/>
            <a:ext cx="9155953" cy="6911788"/>
          </a:xfrm>
          <a:prstGeom prst="rect">
            <a:avLst/>
          </a:prstGeom>
        </p:spPr>
      </p:pic>
      <p:sp>
        <p:nvSpPr>
          <p:cNvPr id="13" name="Rectangle 12"/>
          <p:cNvSpPr/>
          <p:nvPr userDrawn="1"/>
        </p:nvSpPr>
        <p:spPr>
          <a:xfrm rot="10800000">
            <a:off x="0" y="5944140"/>
            <a:ext cx="9144000" cy="218917"/>
          </a:xfrm>
          <a:prstGeom prst="rect">
            <a:avLst/>
          </a:prstGeom>
          <a:solidFill>
            <a:srgbClr val="0083C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961" y="6289672"/>
            <a:ext cx="1896591" cy="330585"/>
          </a:xfrm>
          <a:prstGeom prst="rect">
            <a:avLst/>
          </a:prstGeom>
        </p:spPr>
      </p:pic>
    </p:spTree>
    <p:extLst>
      <p:ext uri="{BB962C8B-B14F-4D97-AF65-F5344CB8AC3E}">
        <p14:creationId xmlns:p14="http://schemas.microsoft.com/office/powerpoint/2010/main" val="265179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sz="quarter" idx="10"/>
          </p:nvPr>
        </p:nvSpPr>
        <p:spPr>
          <a:xfrm>
            <a:off x="623889" y="1798479"/>
            <a:ext cx="7891462" cy="3931920"/>
          </a:xfrm>
          <a:prstGeom prst="rect">
            <a:avLst/>
          </a:prstGeom>
        </p:spPr>
        <p:txBody>
          <a:bodyPr>
            <a:normAutofit/>
          </a:bodyPr>
          <a:lstStyle>
            <a:lvl1pPr>
              <a:lnSpc>
                <a:spcPct val="100000"/>
              </a:lnSpc>
              <a:spcBef>
                <a:spcPts val="450"/>
              </a:spcBef>
              <a:defRPr sz="1500">
                <a:latin typeface="Arial" panose="020B0604020202020204" pitchFamily="34" charset="0"/>
                <a:cs typeface="Arial" panose="020B0604020202020204" pitchFamily="34" charset="0"/>
              </a:defRPr>
            </a:lvl1pPr>
            <a:lvl2pPr>
              <a:lnSpc>
                <a:spcPct val="100000"/>
              </a:lnSpc>
              <a:spcBef>
                <a:spcPts val="450"/>
              </a:spcBef>
              <a:defRPr sz="1500">
                <a:latin typeface="Arial" panose="020B0604020202020204" pitchFamily="34" charset="0"/>
                <a:cs typeface="Arial" panose="020B0604020202020204" pitchFamily="34" charset="0"/>
              </a:defRPr>
            </a:lvl2pPr>
            <a:lvl3pPr>
              <a:lnSpc>
                <a:spcPct val="100000"/>
              </a:lnSpc>
              <a:spcBef>
                <a:spcPts val="450"/>
              </a:spcBef>
              <a:defRPr sz="1350">
                <a:latin typeface="Arial" panose="020B0604020202020204" pitchFamily="34" charset="0"/>
                <a:cs typeface="Arial" panose="020B0604020202020204" pitchFamily="34" charset="0"/>
              </a:defRPr>
            </a:lvl3pPr>
            <a:lvl4pPr>
              <a:lnSpc>
                <a:spcPct val="100000"/>
              </a:lnSpc>
              <a:spcBef>
                <a:spcPts val="450"/>
              </a:spcBef>
              <a:defRPr sz="1350">
                <a:latin typeface="Arial" panose="020B0604020202020204" pitchFamily="34" charset="0"/>
                <a:cs typeface="Arial" panose="020B0604020202020204" pitchFamily="34" charset="0"/>
              </a:defRPr>
            </a:lvl4pPr>
            <a:lvl5pPr>
              <a:lnSpc>
                <a:spcPct val="100000"/>
              </a:lnSpc>
              <a:spcBef>
                <a:spcPts val="450"/>
              </a:spcBef>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30C3A-C0B9-459B-AF95-7CCCF3D95B58}"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1426479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Slide_02b">
    <p:spTree>
      <p:nvGrpSpPr>
        <p:cNvPr id="1" name=""/>
        <p:cNvGrpSpPr/>
        <p:nvPr/>
      </p:nvGrpSpPr>
      <p:grpSpPr>
        <a:xfrm>
          <a:off x="0" y="0"/>
          <a:ext cx="0" cy="0"/>
          <a:chOff x="0" y="0"/>
          <a:chExt cx="0" cy="0"/>
        </a:xfrm>
      </p:grpSpPr>
      <p:pic>
        <p:nvPicPr>
          <p:cNvPr id="15" name="Picture 14" descr="Section.jpg"/>
          <p:cNvPicPr>
            <a:picLocks noChangeAspect="1"/>
          </p:cNvPicPr>
          <p:nvPr userDrawn="1"/>
        </p:nvPicPr>
        <p:blipFill rotWithShape="1">
          <a:blip r:embed="rId2" cstate="print">
            <a:extLst>
              <a:ext uri="{28A0092B-C50C-407E-A947-70E740481C1C}">
                <a14:useLocalDpi xmlns:a14="http://schemas.microsoft.com/office/drawing/2010/main"/>
              </a:ext>
            </a:extLst>
          </a:blip>
          <a:srcRect b="24965"/>
          <a:stretch/>
        </p:blipFill>
        <p:spPr>
          <a:xfrm>
            <a:off x="0" y="-11521"/>
            <a:ext cx="9170928" cy="6207524"/>
          </a:xfrm>
          <a:prstGeom prst="rect">
            <a:avLst/>
          </a:prstGeom>
        </p:spPr>
      </p:pic>
      <p:sp>
        <p:nvSpPr>
          <p:cNvPr id="14" name="Rectangle 13"/>
          <p:cNvSpPr/>
          <p:nvPr userDrawn="1"/>
        </p:nvSpPr>
        <p:spPr>
          <a:xfrm>
            <a:off x="3167" y="4245385"/>
            <a:ext cx="9161859" cy="1545263"/>
          </a:xfrm>
          <a:prstGeom prst="rect">
            <a:avLst/>
          </a:prstGeom>
          <a:solidFill>
            <a:srgbClr val="0091CC">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itle 1"/>
          <p:cNvSpPr>
            <a:spLocks noGrp="1"/>
          </p:cNvSpPr>
          <p:nvPr>
            <p:ph type="title" hasCustomPrompt="1"/>
          </p:nvPr>
        </p:nvSpPr>
        <p:spPr>
          <a:xfrm>
            <a:off x="229432" y="4660902"/>
            <a:ext cx="8686800" cy="413004"/>
          </a:xfrm>
          <a:prstGeom prst="rect">
            <a:avLst/>
          </a:prstGeom>
        </p:spPr>
        <p:txBody>
          <a:bodyPr anchor="ctr">
            <a:noAutofit/>
          </a:bodyPr>
          <a:lstStyle>
            <a:lvl1pPr algn="l">
              <a:defRPr sz="1875" b="1" baseline="0">
                <a:solidFill>
                  <a:srgbClr val="FFFFFF"/>
                </a:solidFill>
              </a:defRPr>
            </a:lvl1pPr>
          </a:lstStyle>
          <a:p>
            <a:r>
              <a:rPr lang="en-US" dirty="0"/>
              <a:t>SECTION SLIDE</a:t>
            </a:r>
          </a:p>
        </p:txBody>
      </p:sp>
      <p:sp>
        <p:nvSpPr>
          <p:cNvPr id="13" name="Text Placeholder 11"/>
          <p:cNvSpPr>
            <a:spLocks noGrp="1"/>
          </p:cNvSpPr>
          <p:nvPr>
            <p:ph type="body" sz="quarter" idx="13" hasCustomPrompt="1"/>
          </p:nvPr>
        </p:nvSpPr>
        <p:spPr>
          <a:xfrm>
            <a:off x="230187" y="5080258"/>
            <a:ext cx="8686800" cy="309215"/>
          </a:xfrm>
          <a:prstGeom prst="rect">
            <a:avLst/>
          </a:prstGeom>
        </p:spPr>
        <p:txBody>
          <a:bodyPr anchor="ctr">
            <a:normAutofit/>
          </a:bodyPr>
          <a:lstStyle>
            <a:lvl1pPr marL="0" indent="0">
              <a:buNone/>
              <a:defRPr sz="900" i="0" baseline="0">
                <a:solidFill>
                  <a:srgbClr val="FFFFFF"/>
                </a:solidFill>
              </a:defRPr>
            </a:lvl1pPr>
          </a:lstStyle>
          <a:p>
            <a:pPr lvl="0"/>
            <a:r>
              <a:rPr lang="en-US" dirty="0"/>
              <a:t>Short description, mission, message or additional info about the PPT.</a:t>
            </a:r>
          </a:p>
        </p:txBody>
      </p:sp>
    </p:spTree>
    <p:extLst>
      <p:ext uri="{BB962C8B-B14F-4D97-AF65-F5344CB8AC3E}">
        <p14:creationId xmlns:p14="http://schemas.microsoft.com/office/powerpoint/2010/main" val="603541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14"/>
          <p:cNvSpPr>
            <a:spLocks noGrp="1"/>
          </p:cNvSpPr>
          <p:nvPr>
            <p:ph type="body" sz="quarter" idx="10"/>
          </p:nvPr>
        </p:nvSpPr>
        <p:spPr>
          <a:xfrm>
            <a:off x="2887952" y="1821244"/>
            <a:ext cx="5627399" cy="3931920"/>
          </a:xfrm>
          <a:prstGeom prst="rect">
            <a:avLst/>
          </a:prstGeom>
        </p:spPr>
        <p:txBody>
          <a:bodyPr>
            <a:normAutofit/>
          </a:bodyPr>
          <a:lstStyle>
            <a:lvl1pPr>
              <a:lnSpc>
                <a:spcPct val="100000"/>
              </a:lnSpc>
              <a:spcBef>
                <a:spcPts val="450"/>
              </a:spcBef>
              <a:defRPr sz="1500">
                <a:latin typeface="Arial" panose="020B0604020202020204" pitchFamily="34" charset="0"/>
                <a:cs typeface="Arial" panose="020B0604020202020204" pitchFamily="34" charset="0"/>
              </a:defRPr>
            </a:lvl1pPr>
            <a:lvl2pPr>
              <a:lnSpc>
                <a:spcPct val="100000"/>
              </a:lnSpc>
              <a:spcBef>
                <a:spcPts val="450"/>
              </a:spcBef>
              <a:defRPr sz="1500">
                <a:latin typeface="Arial" panose="020B0604020202020204" pitchFamily="34" charset="0"/>
                <a:cs typeface="Arial" panose="020B0604020202020204" pitchFamily="34" charset="0"/>
              </a:defRPr>
            </a:lvl2pPr>
            <a:lvl3pPr>
              <a:lnSpc>
                <a:spcPct val="100000"/>
              </a:lnSpc>
              <a:spcBef>
                <a:spcPts val="450"/>
              </a:spcBef>
              <a:defRPr sz="1350">
                <a:latin typeface="Arial" panose="020B0604020202020204" pitchFamily="34" charset="0"/>
                <a:cs typeface="Arial" panose="020B0604020202020204" pitchFamily="34" charset="0"/>
              </a:defRPr>
            </a:lvl3pPr>
            <a:lvl4pPr>
              <a:lnSpc>
                <a:spcPct val="100000"/>
              </a:lnSpc>
              <a:spcBef>
                <a:spcPts val="450"/>
              </a:spcBef>
              <a:defRPr sz="1350">
                <a:latin typeface="Arial" panose="020B0604020202020204" pitchFamily="34" charset="0"/>
                <a:cs typeface="Arial" panose="020B0604020202020204" pitchFamily="34" charset="0"/>
              </a:defRPr>
            </a:lvl4pPr>
            <a:lvl5pPr>
              <a:lnSpc>
                <a:spcPct val="100000"/>
              </a:lnSpc>
              <a:spcBef>
                <a:spcPts val="450"/>
              </a:spcBef>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628651" y="1821244"/>
            <a:ext cx="2058062" cy="3931920"/>
          </a:xfrm>
          <a:prstGeom prst="rect">
            <a:avLst/>
          </a:prstGeom>
          <a:solidFill>
            <a:srgbClr val="008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Slide Number Placeholder 7"/>
          <p:cNvSpPr>
            <a:spLocks noGrp="1"/>
          </p:cNvSpPr>
          <p:nvPr>
            <p:ph type="sldNum" sz="quarter" idx="4"/>
          </p:nvPr>
        </p:nvSpPr>
        <p:spPr>
          <a:xfrm>
            <a:off x="228600" y="6461406"/>
            <a:ext cx="412750" cy="268884"/>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pPr defTabSz="342900">
              <a:defRPr/>
            </a:pPr>
            <a:fld id="{5BD6B465-7064-4E74-8035-36FF62AC84F4}"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873421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05" t="8120" r="10111" b="17506"/>
          <a:stretch/>
        </p:blipFill>
        <p:spPr>
          <a:xfrm flipH="1">
            <a:off x="-11954" y="-53787"/>
            <a:ext cx="9155953" cy="6911788"/>
          </a:xfrm>
          <a:prstGeom prst="rect">
            <a:avLst/>
          </a:prstGeom>
        </p:spPr>
      </p:pic>
      <p:sp>
        <p:nvSpPr>
          <p:cNvPr id="13" name="Rectangle 12"/>
          <p:cNvSpPr/>
          <p:nvPr userDrawn="1"/>
        </p:nvSpPr>
        <p:spPr>
          <a:xfrm rot="10800000">
            <a:off x="0" y="5944138"/>
            <a:ext cx="9144000" cy="218917"/>
          </a:xfrm>
          <a:prstGeom prst="rect">
            <a:avLst/>
          </a:prstGeom>
          <a:solidFill>
            <a:srgbClr val="0083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960" y="6289670"/>
            <a:ext cx="1896591" cy="330585"/>
          </a:xfrm>
          <a:prstGeom prst="rect">
            <a:avLst/>
          </a:prstGeom>
        </p:spPr>
      </p:pic>
    </p:spTree>
    <p:extLst>
      <p:ext uri="{BB962C8B-B14F-4D97-AF65-F5344CB8AC3E}">
        <p14:creationId xmlns:p14="http://schemas.microsoft.com/office/powerpoint/2010/main" val="130660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sz="quarter" idx="10"/>
          </p:nvPr>
        </p:nvSpPr>
        <p:spPr>
          <a:xfrm>
            <a:off x="623888" y="1798479"/>
            <a:ext cx="7891462" cy="3931920"/>
          </a:xfrm>
          <a:prstGeom prst="rect">
            <a:avLst/>
          </a:prstGeom>
        </p:spPr>
        <p:txBody>
          <a:bodyPr>
            <a:normAutofit/>
          </a:bodyPr>
          <a:lstStyle>
            <a:lvl1pPr>
              <a:lnSpc>
                <a:spcPct val="100000"/>
              </a:lnSpc>
              <a:spcBef>
                <a:spcPts val="600"/>
              </a:spcBef>
              <a:defRPr sz="2000">
                <a:latin typeface="Arial" panose="020B0604020202020204" pitchFamily="34" charset="0"/>
                <a:cs typeface="Arial" panose="020B0604020202020204" pitchFamily="34" charset="0"/>
              </a:defRPr>
            </a:lvl1pPr>
            <a:lvl2pPr>
              <a:lnSpc>
                <a:spcPct val="100000"/>
              </a:lnSpc>
              <a:spcBef>
                <a:spcPts val="600"/>
              </a:spcBef>
              <a:defRPr sz="2000">
                <a:latin typeface="Arial" panose="020B0604020202020204" pitchFamily="34" charset="0"/>
                <a:cs typeface="Arial" panose="020B0604020202020204" pitchFamily="34" charset="0"/>
              </a:defRPr>
            </a:lvl2pPr>
            <a:lvl3pPr>
              <a:lnSpc>
                <a:spcPct val="100000"/>
              </a:lnSpc>
              <a:spcBef>
                <a:spcPts val="600"/>
              </a:spcBef>
              <a:defRPr sz="18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2900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Slide_02b">
    <p:spTree>
      <p:nvGrpSpPr>
        <p:cNvPr id="1" name=""/>
        <p:cNvGrpSpPr/>
        <p:nvPr/>
      </p:nvGrpSpPr>
      <p:grpSpPr>
        <a:xfrm>
          <a:off x="0" y="0"/>
          <a:ext cx="0" cy="0"/>
          <a:chOff x="0" y="0"/>
          <a:chExt cx="0" cy="0"/>
        </a:xfrm>
      </p:grpSpPr>
      <p:pic>
        <p:nvPicPr>
          <p:cNvPr id="15" name="Picture 14" descr="Section.jpg"/>
          <p:cNvPicPr>
            <a:picLocks noChangeAspect="1"/>
          </p:cNvPicPr>
          <p:nvPr userDrawn="1"/>
        </p:nvPicPr>
        <p:blipFill rotWithShape="1">
          <a:blip r:embed="rId2" cstate="print">
            <a:extLst>
              <a:ext uri="{28A0092B-C50C-407E-A947-70E740481C1C}">
                <a14:useLocalDpi xmlns:a14="http://schemas.microsoft.com/office/drawing/2010/main"/>
              </a:ext>
            </a:extLst>
          </a:blip>
          <a:srcRect b="24965"/>
          <a:stretch/>
        </p:blipFill>
        <p:spPr>
          <a:xfrm>
            <a:off x="0" y="-11521"/>
            <a:ext cx="9170928" cy="6207524"/>
          </a:xfrm>
          <a:prstGeom prst="rect">
            <a:avLst/>
          </a:prstGeom>
        </p:spPr>
      </p:pic>
      <p:sp>
        <p:nvSpPr>
          <p:cNvPr id="14" name="Rectangle 13"/>
          <p:cNvSpPr/>
          <p:nvPr userDrawn="1"/>
        </p:nvSpPr>
        <p:spPr>
          <a:xfrm>
            <a:off x="3167" y="4245383"/>
            <a:ext cx="9161859" cy="1545263"/>
          </a:xfrm>
          <a:prstGeom prst="rect">
            <a:avLst/>
          </a:prstGeom>
          <a:solidFill>
            <a:srgbClr val="0091CC">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itle 1"/>
          <p:cNvSpPr>
            <a:spLocks noGrp="1"/>
          </p:cNvSpPr>
          <p:nvPr>
            <p:ph type="title" hasCustomPrompt="1"/>
          </p:nvPr>
        </p:nvSpPr>
        <p:spPr>
          <a:xfrm>
            <a:off x="229432" y="4660902"/>
            <a:ext cx="8686800" cy="413004"/>
          </a:xfrm>
          <a:prstGeom prst="rect">
            <a:avLst/>
          </a:prstGeom>
        </p:spPr>
        <p:txBody>
          <a:bodyPr anchor="ctr">
            <a:noAutofit/>
          </a:bodyPr>
          <a:lstStyle>
            <a:lvl1pPr algn="l">
              <a:defRPr sz="2500" b="1" baseline="0">
                <a:solidFill>
                  <a:srgbClr val="FFFFFF"/>
                </a:solidFill>
              </a:defRPr>
            </a:lvl1pPr>
          </a:lstStyle>
          <a:p>
            <a:r>
              <a:rPr lang="en-US" dirty="0"/>
              <a:t>SECTION SLIDE</a:t>
            </a:r>
          </a:p>
        </p:txBody>
      </p:sp>
      <p:sp>
        <p:nvSpPr>
          <p:cNvPr id="13" name="Text Placeholder 11"/>
          <p:cNvSpPr>
            <a:spLocks noGrp="1"/>
          </p:cNvSpPr>
          <p:nvPr>
            <p:ph type="body" sz="quarter" idx="13" hasCustomPrompt="1"/>
          </p:nvPr>
        </p:nvSpPr>
        <p:spPr>
          <a:xfrm>
            <a:off x="230187" y="5080256"/>
            <a:ext cx="8686800" cy="309215"/>
          </a:xfrm>
          <a:prstGeom prst="rect">
            <a:avLst/>
          </a:prstGeom>
        </p:spPr>
        <p:txBody>
          <a:bodyPr anchor="ctr">
            <a:normAutofit/>
          </a:bodyPr>
          <a:lstStyle>
            <a:lvl1pPr marL="0" indent="0">
              <a:buNone/>
              <a:defRPr sz="1200" i="0" baseline="0">
                <a:solidFill>
                  <a:srgbClr val="FFFFFF"/>
                </a:solidFill>
              </a:defRPr>
            </a:lvl1pPr>
          </a:lstStyle>
          <a:p>
            <a:pPr lvl="0"/>
            <a:r>
              <a:rPr lang="en-US" dirty="0"/>
              <a:t>Short description, mission, message or additional info about the PPT.</a:t>
            </a:r>
          </a:p>
        </p:txBody>
      </p:sp>
    </p:spTree>
    <p:extLst>
      <p:ext uri="{BB962C8B-B14F-4D97-AF65-F5344CB8AC3E}">
        <p14:creationId xmlns:p14="http://schemas.microsoft.com/office/powerpoint/2010/main" val="173944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14"/>
          <p:cNvSpPr>
            <a:spLocks noGrp="1"/>
          </p:cNvSpPr>
          <p:nvPr>
            <p:ph type="body" sz="quarter" idx="10"/>
          </p:nvPr>
        </p:nvSpPr>
        <p:spPr>
          <a:xfrm>
            <a:off x="2887951" y="1821244"/>
            <a:ext cx="5627399" cy="3931920"/>
          </a:xfrm>
          <a:prstGeom prst="rect">
            <a:avLst/>
          </a:prstGeom>
        </p:spPr>
        <p:txBody>
          <a:bodyPr>
            <a:normAutofit/>
          </a:bodyPr>
          <a:lstStyle>
            <a:lvl1pPr>
              <a:lnSpc>
                <a:spcPct val="100000"/>
              </a:lnSpc>
              <a:spcBef>
                <a:spcPts val="600"/>
              </a:spcBef>
              <a:defRPr sz="2000">
                <a:latin typeface="Arial" panose="020B0604020202020204" pitchFamily="34" charset="0"/>
                <a:cs typeface="Arial" panose="020B0604020202020204" pitchFamily="34" charset="0"/>
              </a:defRPr>
            </a:lvl1pPr>
            <a:lvl2pPr>
              <a:lnSpc>
                <a:spcPct val="100000"/>
              </a:lnSpc>
              <a:spcBef>
                <a:spcPts val="600"/>
              </a:spcBef>
              <a:defRPr sz="2000">
                <a:latin typeface="Arial" panose="020B0604020202020204" pitchFamily="34" charset="0"/>
                <a:cs typeface="Arial" panose="020B0604020202020204" pitchFamily="34" charset="0"/>
              </a:defRPr>
            </a:lvl2pPr>
            <a:lvl3pPr>
              <a:lnSpc>
                <a:spcPct val="100000"/>
              </a:lnSpc>
              <a:spcBef>
                <a:spcPts val="600"/>
              </a:spcBef>
              <a:defRPr sz="18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628650" y="1821244"/>
            <a:ext cx="2058062" cy="3931920"/>
          </a:xfrm>
          <a:prstGeom prst="rect">
            <a:avLst/>
          </a:prstGeom>
          <a:solidFill>
            <a:srgbClr val="008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Slide Number Placeholder 7"/>
          <p:cNvSpPr>
            <a:spLocks noGrp="1"/>
          </p:cNvSpPr>
          <p:nvPr>
            <p:ph type="sldNum" sz="quarter" idx="4"/>
          </p:nvPr>
        </p:nvSpPr>
        <p:spPr>
          <a:xfrm>
            <a:off x="228600" y="6461406"/>
            <a:ext cx="412750" cy="26888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206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662" y="6349480"/>
            <a:ext cx="1298448" cy="392928"/>
          </a:xfrm>
          <a:prstGeom prst="rect">
            <a:avLst/>
          </a:prstGeom>
        </p:spPr>
      </p:pic>
      <p:sp>
        <p:nvSpPr>
          <p:cNvPr id="15" name="Text Placeholder 9"/>
          <p:cNvSpPr>
            <a:spLocks noGrp="1"/>
          </p:cNvSpPr>
          <p:nvPr>
            <p:ph type="body" sz="quarter" idx="11" hasCustomPrompt="1"/>
          </p:nvPr>
        </p:nvSpPr>
        <p:spPr>
          <a:xfrm>
            <a:off x="0" y="2183642"/>
            <a:ext cx="9144000" cy="1317631"/>
          </a:xfrm>
          <a:prstGeom prst="rect">
            <a:avLst/>
          </a:prstGeom>
        </p:spPr>
        <p:txBody>
          <a:bodyPr anchor="b">
            <a:noAutofit/>
          </a:bodyPr>
          <a:lstStyle>
            <a:lvl1pPr marL="0" indent="0" algn="ctr">
              <a:buFontTx/>
              <a:buNone/>
              <a:defRPr sz="4000">
                <a:solidFill>
                  <a:schemeClr val="bg1"/>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a:t>
            </a:r>
            <a:br>
              <a:rPr lang="en-US" dirty="0"/>
            </a:br>
            <a:r>
              <a:rPr lang="en-US" dirty="0"/>
              <a:t>text styles</a:t>
            </a:r>
          </a:p>
        </p:txBody>
      </p:sp>
      <p:sp>
        <p:nvSpPr>
          <p:cNvPr id="16" name="Text Placeholder 11"/>
          <p:cNvSpPr>
            <a:spLocks noGrp="1"/>
          </p:cNvSpPr>
          <p:nvPr>
            <p:ph type="body" sz="quarter" idx="12"/>
          </p:nvPr>
        </p:nvSpPr>
        <p:spPr>
          <a:xfrm>
            <a:off x="0" y="3613913"/>
            <a:ext cx="9144000" cy="475696"/>
          </a:xfrm>
          <a:prstGeom prst="rect">
            <a:avLst/>
          </a:prstGeom>
        </p:spPr>
        <p:txBody>
          <a:bodyPr>
            <a:noAutofit/>
          </a:bodyPr>
          <a:lstStyle>
            <a:lvl1pPr marL="0" indent="0" algn="ctr">
              <a:buFontTx/>
              <a:buNone/>
              <a:defRPr sz="250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grpSp>
        <p:nvGrpSpPr>
          <p:cNvPr id="10" name="Group 9"/>
          <p:cNvGrpSpPr/>
          <p:nvPr userDrawn="1"/>
        </p:nvGrpSpPr>
        <p:grpSpPr>
          <a:xfrm rot="10800000">
            <a:off x="0" y="5947562"/>
            <a:ext cx="9143999" cy="201169"/>
            <a:chOff x="1" y="6009252"/>
            <a:chExt cx="12191999" cy="285350"/>
          </a:xfrm>
          <a:solidFill>
            <a:schemeClr val="accent6"/>
          </a:solidFill>
        </p:grpSpPr>
        <p:sp>
          <p:nvSpPr>
            <p:cNvPr id="11" name="Rectangle 10"/>
            <p:cNvSpPr/>
            <p:nvPr userDrawn="1"/>
          </p:nvSpPr>
          <p:spPr>
            <a:xfrm>
              <a:off x="1" y="6009255"/>
              <a:ext cx="8132064" cy="285347"/>
            </a:xfrm>
            <a:prstGeom prst="rect">
              <a:avLst/>
            </a:prstGeom>
            <a:solidFill>
              <a:srgbClr val="00285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userDrawn="1"/>
          </p:nvSpPr>
          <p:spPr>
            <a:xfrm>
              <a:off x="8132064" y="6009252"/>
              <a:ext cx="4059936" cy="285348"/>
            </a:xfrm>
            <a:prstGeom prst="rect">
              <a:avLst/>
            </a:prstGeom>
            <a:solidFill>
              <a:srgbClr val="0083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035800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5" name="Text Placeholder 9"/>
          <p:cNvSpPr>
            <a:spLocks noGrp="1"/>
          </p:cNvSpPr>
          <p:nvPr>
            <p:ph type="body" sz="quarter" idx="11" hasCustomPrompt="1"/>
          </p:nvPr>
        </p:nvSpPr>
        <p:spPr>
          <a:xfrm>
            <a:off x="3409665" y="1895060"/>
            <a:ext cx="4819935" cy="1317631"/>
          </a:xfrm>
          <a:prstGeom prst="rect">
            <a:avLst/>
          </a:prstGeom>
        </p:spPr>
        <p:txBody>
          <a:bodyPr anchor="b">
            <a:noAutofit/>
          </a:bodyPr>
          <a:lstStyle>
            <a:lvl1pPr marL="0" indent="0" algn="l">
              <a:buFontTx/>
              <a:buNone/>
              <a:defRPr sz="4000">
                <a:solidFill>
                  <a:schemeClr val="tx1"/>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a:t>
            </a:r>
            <a:br>
              <a:rPr lang="en-US" dirty="0"/>
            </a:br>
            <a:r>
              <a:rPr lang="en-US" dirty="0"/>
              <a:t>text styles</a:t>
            </a:r>
          </a:p>
        </p:txBody>
      </p:sp>
      <p:sp>
        <p:nvSpPr>
          <p:cNvPr id="16" name="Text Placeholder 11"/>
          <p:cNvSpPr>
            <a:spLocks noGrp="1"/>
          </p:cNvSpPr>
          <p:nvPr>
            <p:ph type="body" sz="quarter" idx="12"/>
          </p:nvPr>
        </p:nvSpPr>
        <p:spPr>
          <a:xfrm>
            <a:off x="3402841" y="3576806"/>
            <a:ext cx="4824809" cy="475696"/>
          </a:xfrm>
          <a:prstGeom prst="rect">
            <a:avLst/>
          </a:prstGeom>
        </p:spPr>
        <p:txBody>
          <a:bodyPr>
            <a:noAutofit/>
          </a:bodyPr>
          <a:lstStyle>
            <a:lvl1pPr marL="0" indent="0" algn="l">
              <a:buFontTx/>
              <a:buNone/>
              <a:defRPr sz="2500">
                <a:solidFill>
                  <a:schemeClr val="tx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 name="Rectangle 1"/>
          <p:cNvSpPr/>
          <p:nvPr userDrawn="1"/>
        </p:nvSpPr>
        <p:spPr>
          <a:xfrm>
            <a:off x="0" y="0"/>
            <a:ext cx="3044950" cy="68580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rot="10800000">
            <a:off x="0" y="5947562"/>
            <a:ext cx="9143999" cy="201169"/>
            <a:chOff x="1" y="6009252"/>
            <a:chExt cx="12191999" cy="285350"/>
          </a:xfrm>
          <a:solidFill>
            <a:schemeClr val="accent6"/>
          </a:solidFill>
        </p:grpSpPr>
        <p:sp>
          <p:nvSpPr>
            <p:cNvPr id="11" name="Rectangle 10"/>
            <p:cNvSpPr/>
            <p:nvPr userDrawn="1"/>
          </p:nvSpPr>
          <p:spPr>
            <a:xfrm>
              <a:off x="1" y="6009255"/>
              <a:ext cx="8132064" cy="285347"/>
            </a:xfrm>
            <a:prstGeom prst="rect">
              <a:avLst/>
            </a:prstGeom>
            <a:solidFill>
              <a:srgbClr val="00285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p:cNvSpPr/>
            <p:nvPr userDrawn="1"/>
          </p:nvSpPr>
          <p:spPr>
            <a:xfrm>
              <a:off x="8132064" y="6009252"/>
              <a:ext cx="4059936" cy="285348"/>
            </a:xfrm>
            <a:prstGeom prst="rect">
              <a:avLst/>
            </a:prstGeom>
            <a:solidFill>
              <a:srgbClr val="0083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662" y="6341666"/>
            <a:ext cx="1298448" cy="392928"/>
          </a:xfrm>
          <a:prstGeom prst="rect">
            <a:avLst/>
          </a:prstGeom>
        </p:spPr>
      </p:pic>
    </p:spTree>
    <p:extLst>
      <p:ext uri="{BB962C8B-B14F-4D97-AF65-F5344CB8AC3E}">
        <p14:creationId xmlns:p14="http://schemas.microsoft.com/office/powerpoint/2010/main" val="4153597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p:cNvSpPr/>
          <p:nvPr userDrawn="1"/>
        </p:nvSpPr>
        <p:spPr>
          <a:xfrm>
            <a:off x="-1561" y="0"/>
            <a:ext cx="9144000" cy="6858000"/>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2811981"/>
            <a:ext cx="9142439" cy="1234038"/>
          </a:xfrm>
        </p:spPr>
        <p:txBody>
          <a:bodyPr anchor="ctr">
            <a:noAutofit/>
          </a:bodyPr>
          <a:lstStyle>
            <a:lvl1pPr algn="ct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662" y="6349480"/>
            <a:ext cx="1298448" cy="392928"/>
          </a:xfrm>
          <a:prstGeom prst="rect">
            <a:avLst/>
          </a:prstGeom>
        </p:spPr>
      </p:pic>
    </p:spTree>
    <p:extLst>
      <p:ext uri="{BB962C8B-B14F-4D97-AF65-F5344CB8AC3E}">
        <p14:creationId xmlns:p14="http://schemas.microsoft.com/office/powerpoint/2010/main" val="3945331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5" name="Title 1"/>
          <p:cNvSpPr>
            <a:spLocks noGrp="1"/>
          </p:cNvSpPr>
          <p:nvPr>
            <p:ph type="title"/>
          </p:nvPr>
        </p:nvSpPr>
        <p:spPr>
          <a:xfrm>
            <a:off x="0" y="2422479"/>
            <a:ext cx="9142439" cy="1234038"/>
          </a:xfrm>
        </p:spPr>
        <p:txBody>
          <a:bodyPr anchor="ctr">
            <a:noAutofit/>
          </a:bodyPr>
          <a:lstStyle>
            <a:lvl1pPr algn="ctr">
              <a:defRPr sz="4000">
                <a:solidFill>
                  <a:srgbClr val="002856"/>
                </a:solidFill>
              </a:defRPr>
            </a:lvl1pPr>
          </a:lstStyle>
          <a:p>
            <a:r>
              <a:rPr lang="en-US" dirty="0"/>
              <a:t>Click to edit Master title style</a:t>
            </a:r>
          </a:p>
        </p:txBody>
      </p:sp>
      <p:grpSp>
        <p:nvGrpSpPr>
          <p:cNvPr id="7" name="Group 6"/>
          <p:cNvGrpSpPr/>
          <p:nvPr userDrawn="1"/>
        </p:nvGrpSpPr>
        <p:grpSpPr>
          <a:xfrm rot="10800000">
            <a:off x="0" y="5947562"/>
            <a:ext cx="9143999" cy="201169"/>
            <a:chOff x="1" y="6009252"/>
            <a:chExt cx="12191999" cy="285350"/>
          </a:xfrm>
          <a:solidFill>
            <a:schemeClr val="accent6"/>
          </a:solidFill>
        </p:grpSpPr>
        <p:sp>
          <p:nvSpPr>
            <p:cNvPr id="9" name="Rectangle 8"/>
            <p:cNvSpPr/>
            <p:nvPr userDrawn="1"/>
          </p:nvSpPr>
          <p:spPr>
            <a:xfrm>
              <a:off x="1" y="6009255"/>
              <a:ext cx="8132064" cy="285347"/>
            </a:xfrm>
            <a:prstGeom prst="rect">
              <a:avLst/>
            </a:prstGeom>
            <a:solidFill>
              <a:srgbClr val="00285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p:cNvSpPr/>
            <p:nvPr userDrawn="1"/>
          </p:nvSpPr>
          <p:spPr>
            <a:xfrm>
              <a:off x="8132064" y="6009252"/>
              <a:ext cx="4059936" cy="285348"/>
            </a:xfrm>
            <a:prstGeom prst="rect">
              <a:avLst/>
            </a:prstGeom>
            <a:solidFill>
              <a:srgbClr val="0083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662" y="6341666"/>
            <a:ext cx="1298448" cy="392928"/>
          </a:xfrm>
          <a:prstGeom prst="rect">
            <a:avLst/>
          </a:prstGeom>
        </p:spPr>
      </p:pic>
    </p:spTree>
    <p:extLst>
      <p:ext uri="{BB962C8B-B14F-4D97-AF65-F5344CB8AC3E}">
        <p14:creationId xmlns:p14="http://schemas.microsoft.com/office/powerpoint/2010/main" val="20697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C30C3A-C0B9-459B-AF95-7CCCF3D95B58}"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739343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w/ Logo">
    <p:spTree>
      <p:nvGrpSpPr>
        <p:cNvPr id="1" name=""/>
        <p:cNvGrpSpPr/>
        <p:nvPr/>
      </p:nvGrpSpPr>
      <p:grpSpPr>
        <a:xfrm>
          <a:off x="0" y="0"/>
          <a:ext cx="0" cy="0"/>
          <a:chOff x="0" y="0"/>
          <a:chExt cx="0" cy="0"/>
        </a:xfrm>
      </p:grpSpPr>
      <p:sp>
        <p:nvSpPr>
          <p:cNvPr id="3"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Tree>
    <p:extLst>
      <p:ext uri="{BB962C8B-B14F-4D97-AF65-F5344CB8AC3E}">
        <p14:creationId xmlns:p14="http://schemas.microsoft.com/office/powerpoint/2010/main" val="3576242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Slide w/o Logo">
    <p:spTree>
      <p:nvGrpSpPr>
        <p:cNvPr id="1" name=""/>
        <p:cNvGrpSpPr/>
        <p:nvPr/>
      </p:nvGrpSpPr>
      <p:grpSpPr>
        <a:xfrm>
          <a:off x="0" y="0"/>
          <a:ext cx="0" cy="0"/>
          <a:chOff x="0" y="0"/>
          <a:chExt cx="0" cy="0"/>
        </a:xfrm>
      </p:grpSpPr>
      <p:sp>
        <p:nvSpPr>
          <p:cNvPr id="4"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Tree>
    <p:extLst>
      <p:ext uri="{BB962C8B-B14F-4D97-AF65-F5344CB8AC3E}">
        <p14:creationId xmlns:p14="http://schemas.microsoft.com/office/powerpoint/2010/main" val="36941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s Only">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12" name="Text Placeholder 11"/>
          <p:cNvSpPr>
            <a:spLocks noGrp="1"/>
          </p:cNvSpPr>
          <p:nvPr>
            <p:ph type="body" sz="quarter" idx="13"/>
          </p:nvPr>
        </p:nvSpPr>
        <p:spPr>
          <a:xfrm>
            <a:off x="628650" y="632113"/>
            <a:ext cx="7886700" cy="548640"/>
          </a:xfrm>
        </p:spPr>
        <p:txBody>
          <a:bodyPr anchor="t" anchorCtr="0">
            <a:noAutofit/>
          </a:bodyPr>
          <a:lstStyle>
            <a:lvl1pPr marL="0" indent="0">
              <a:lnSpc>
                <a:spcPct val="100000"/>
              </a:lnSpc>
              <a:spcBef>
                <a:spcPts val="60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Tree>
    <p:extLst>
      <p:ext uri="{BB962C8B-B14F-4D97-AF65-F5344CB8AC3E}">
        <p14:creationId xmlns:p14="http://schemas.microsoft.com/office/powerpoint/2010/main" val="4221756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ntent Slide w/ Header">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4" name="Content Placeholder 3"/>
          <p:cNvSpPr>
            <a:spLocks noGrp="1"/>
          </p:cNvSpPr>
          <p:nvPr>
            <p:ph sz="quarter" idx="11"/>
          </p:nvPr>
        </p:nvSpPr>
        <p:spPr>
          <a:xfrm>
            <a:off x="628650" y="1364566"/>
            <a:ext cx="7886700" cy="4918076"/>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Tree>
    <p:extLst>
      <p:ext uri="{BB962C8B-B14F-4D97-AF65-F5344CB8AC3E}">
        <p14:creationId xmlns:p14="http://schemas.microsoft.com/office/powerpoint/2010/main" val="2995789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Horizontal Content Slide w/ Header &amp; Subheaders">
    <p:spTree>
      <p:nvGrpSpPr>
        <p:cNvPr id="1" name=""/>
        <p:cNvGrpSpPr/>
        <p:nvPr/>
      </p:nvGrpSpPr>
      <p:grpSpPr>
        <a:xfrm>
          <a:off x="0" y="0"/>
          <a:ext cx="0" cy="0"/>
          <a:chOff x="0" y="0"/>
          <a:chExt cx="0" cy="0"/>
        </a:xfrm>
      </p:grpSpPr>
      <p:sp>
        <p:nvSpPr>
          <p:cNvPr id="9" name="Content Placeholder 4"/>
          <p:cNvSpPr>
            <a:spLocks noGrp="1"/>
          </p:cNvSpPr>
          <p:nvPr>
            <p:ph sz="quarter" idx="13"/>
          </p:nvPr>
        </p:nvSpPr>
        <p:spPr>
          <a:xfrm>
            <a:off x="628650" y="4203643"/>
            <a:ext cx="7886700" cy="2079000"/>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p:cNvSpPr>
            <a:spLocks noGrp="1"/>
          </p:cNvSpPr>
          <p:nvPr>
            <p:ph sz="quarter" idx="14"/>
          </p:nvPr>
        </p:nvSpPr>
        <p:spPr>
          <a:xfrm>
            <a:off x="628650" y="3860770"/>
            <a:ext cx="7891272"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6" name="Content Placeholder 7"/>
          <p:cNvSpPr>
            <a:spLocks noGrp="1"/>
          </p:cNvSpPr>
          <p:nvPr>
            <p:ph sz="quarter" idx="18"/>
          </p:nvPr>
        </p:nvSpPr>
        <p:spPr>
          <a:xfrm>
            <a:off x="624078" y="1358167"/>
            <a:ext cx="7891272"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9" name="Content Placeholder 4"/>
          <p:cNvSpPr>
            <a:spLocks noGrp="1"/>
          </p:cNvSpPr>
          <p:nvPr>
            <p:ph sz="quarter" idx="17"/>
          </p:nvPr>
        </p:nvSpPr>
        <p:spPr>
          <a:xfrm>
            <a:off x="624078" y="1701041"/>
            <a:ext cx="7886700" cy="2066544"/>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11"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12" name="Text Placeholder 11"/>
          <p:cNvSpPr>
            <a:spLocks noGrp="1"/>
          </p:cNvSpPr>
          <p:nvPr>
            <p:ph type="body" sz="quarter" idx="19"/>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2180302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Horizontal Content Slide w/ Header">
    <p:spTree>
      <p:nvGrpSpPr>
        <p:cNvPr id="1" name=""/>
        <p:cNvGrpSpPr/>
        <p:nvPr/>
      </p:nvGrpSpPr>
      <p:grpSpPr>
        <a:xfrm>
          <a:off x="0" y="0"/>
          <a:ext cx="0" cy="0"/>
          <a:chOff x="0" y="0"/>
          <a:chExt cx="0" cy="0"/>
        </a:xfrm>
      </p:grpSpPr>
      <p:sp>
        <p:nvSpPr>
          <p:cNvPr id="11" name="Content Placeholder 4"/>
          <p:cNvSpPr>
            <a:spLocks noGrp="1"/>
          </p:cNvSpPr>
          <p:nvPr>
            <p:ph sz="quarter" idx="11"/>
          </p:nvPr>
        </p:nvSpPr>
        <p:spPr>
          <a:xfrm>
            <a:off x="628650" y="1360126"/>
            <a:ext cx="7886700" cy="2388914"/>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3"/>
          </p:nvPr>
        </p:nvSpPr>
        <p:spPr>
          <a:xfrm>
            <a:off x="628650" y="3850756"/>
            <a:ext cx="7886700" cy="2423160"/>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8" name="Text Placeholder 11"/>
          <p:cNvSpPr>
            <a:spLocks noGrp="1"/>
          </p:cNvSpPr>
          <p:nvPr>
            <p:ph type="body" sz="quarter" idx="14"/>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3167559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Vertical Content Slide w/ Header &amp; Subheaders">
    <p:spTree>
      <p:nvGrpSpPr>
        <p:cNvPr id="1" name=""/>
        <p:cNvGrpSpPr/>
        <p:nvPr/>
      </p:nvGrpSpPr>
      <p:grpSpPr>
        <a:xfrm>
          <a:off x="0" y="0"/>
          <a:ext cx="0" cy="0"/>
          <a:chOff x="0" y="0"/>
          <a:chExt cx="0" cy="0"/>
        </a:xfrm>
      </p:grpSpPr>
      <p:sp>
        <p:nvSpPr>
          <p:cNvPr id="18" name="Content Placeholder 4"/>
          <p:cNvSpPr>
            <a:spLocks noGrp="1"/>
          </p:cNvSpPr>
          <p:nvPr>
            <p:ph sz="quarter" idx="15"/>
          </p:nvPr>
        </p:nvSpPr>
        <p:spPr>
          <a:xfrm>
            <a:off x="4629150" y="1695156"/>
            <a:ext cx="3886200" cy="4579935"/>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7"/>
          <p:cNvSpPr>
            <a:spLocks noGrp="1"/>
          </p:cNvSpPr>
          <p:nvPr>
            <p:ph sz="quarter" idx="16"/>
          </p:nvPr>
        </p:nvSpPr>
        <p:spPr>
          <a:xfrm>
            <a:off x="4629150" y="1357392"/>
            <a:ext cx="388620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Content Placeholder 4"/>
          <p:cNvSpPr>
            <a:spLocks noGrp="1"/>
          </p:cNvSpPr>
          <p:nvPr>
            <p:ph sz="quarter" idx="11"/>
          </p:nvPr>
        </p:nvSpPr>
        <p:spPr>
          <a:xfrm>
            <a:off x="628650" y="1695156"/>
            <a:ext cx="3886200" cy="457992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7"/>
          <p:cNvSpPr>
            <a:spLocks noGrp="1"/>
          </p:cNvSpPr>
          <p:nvPr>
            <p:ph sz="quarter" idx="12"/>
          </p:nvPr>
        </p:nvSpPr>
        <p:spPr>
          <a:xfrm>
            <a:off x="628650" y="1357392"/>
            <a:ext cx="388620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0"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9"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11"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3270236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Vertical Content Slide w/ Header">
    <p:spTree>
      <p:nvGrpSpPr>
        <p:cNvPr id="1" name=""/>
        <p:cNvGrpSpPr/>
        <p:nvPr/>
      </p:nvGrpSpPr>
      <p:grpSpPr>
        <a:xfrm>
          <a:off x="0" y="0"/>
          <a:ext cx="0" cy="0"/>
          <a:chOff x="0" y="0"/>
          <a:chExt cx="0" cy="0"/>
        </a:xfrm>
      </p:grpSpPr>
      <p:sp>
        <p:nvSpPr>
          <p:cNvPr id="8" name="Content Placeholder 4"/>
          <p:cNvSpPr>
            <a:spLocks noGrp="1"/>
          </p:cNvSpPr>
          <p:nvPr>
            <p:ph sz="quarter" idx="15"/>
          </p:nvPr>
        </p:nvSpPr>
        <p:spPr>
          <a:xfrm>
            <a:off x="4629150" y="1350497"/>
            <a:ext cx="3886200" cy="4932150"/>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quarter" idx="11"/>
          </p:nvPr>
        </p:nvSpPr>
        <p:spPr>
          <a:xfrm>
            <a:off x="628650" y="1350497"/>
            <a:ext cx="3886200" cy="4932145"/>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10"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1245586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Vertical Content Slide w/ Header &amp; Subheaders">
    <p:spTree>
      <p:nvGrpSpPr>
        <p:cNvPr id="1" name=""/>
        <p:cNvGrpSpPr/>
        <p:nvPr/>
      </p:nvGrpSpPr>
      <p:grpSpPr>
        <a:xfrm>
          <a:off x="0" y="0"/>
          <a:ext cx="0" cy="0"/>
          <a:chOff x="0" y="0"/>
          <a:chExt cx="0" cy="0"/>
        </a:xfrm>
      </p:grpSpPr>
      <p:sp>
        <p:nvSpPr>
          <p:cNvPr id="18" name="Content Placeholder 4"/>
          <p:cNvSpPr>
            <a:spLocks noGrp="1"/>
          </p:cNvSpPr>
          <p:nvPr>
            <p:ph sz="quarter" idx="15"/>
          </p:nvPr>
        </p:nvSpPr>
        <p:spPr>
          <a:xfrm>
            <a:off x="3286123" y="1688123"/>
            <a:ext cx="2571751" cy="4586968"/>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Content Placeholder 7"/>
          <p:cNvSpPr>
            <a:spLocks noGrp="1"/>
          </p:cNvSpPr>
          <p:nvPr>
            <p:ph sz="quarter" idx="16"/>
          </p:nvPr>
        </p:nvSpPr>
        <p:spPr>
          <a:xfrm>
            <a:off x="3286123" y="1357392"/>
            <a:ext cx="2571751" cy="276222"/>
          </a:xfrm>
        </p:spPr>
        <p:txBody>
          <a:bodyPr wrap="square">
            <a:noAutofit/>
          </a:bodyPr>
          <a:lstStyle>
            <a:lvl1pPr marL="0" indent="0" algn="l">
              <a:lnSpc>
                <a:spcPct val="100000"/>
              </a:lnSpc>
              <a:spcBef>
                <a:spcPts val="600"/>
              </a:spcBef>
              <a:buFontTx/>
              <a:buNone/>
              <a:defRPr sz="16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Content Placeholder 4"/>
          <p:cNvSpPr>
            <a:spLocks noGrp="1"/>
          </p:cNvSpPr>
          <p:nvPr>
            <p:ph sz="quarter" idx="11"/>
          </p:nvPr>
        </p:nvSpPr>
        <p:spPr>
          <a:xfrm>
            <a:off x="628648" y="1688122"/>
            <a:ext cx="2571751" cy="4586963"/>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7"/>
          <p:cNvSpPr>
            <a:spLocks noGrp="1"/>
          </p:cNvSpPr>
          <p:nvPr>
            <p:ph sz="quarter" idx="12"/>
          </p:nvPr>
        </p:nvSpPr>
        <p:spPr>
          <a:xfrm>
            <a:off x="628650" y="1357392"/>
            <a:ext cx="2571749" cy="276222"/>
          </a:xfrm>
        </p:spPr>
        <p:txBody>
          <a:bodyPr wrap="square">
            <a:noAutofit/>
          </a:bodyPr>
          <a:lstStyle>
            <a:lvl1pPr marL="0" indent="0" algn="l">
              <a:lnSpc>
                <a:spcPct val="100000"/>
              </a:lnSpc>
              <a:spcBef>
                <a:spcPts val="600"/>
              </a:spcBef>
              <a:buFontTx/>
              <a:buNone/>
              <a:defRPr sz="16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0"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9"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11" name="Content Placeholder 4"/>
          <p:cNvSpPr>
            <a:spLocks noGrp="1"/>
          </p:cNvSpPr>
          <p:nvPr>
            <p:ph sz="quarter" idx="17"/>
          </p:nvPr>
        </p:nvSpPr>
        <p:spPr>
          <a:xfrm>
            <a:off x="5943599" y="1688123"/>
            <a:ext cx="2571751" cy="4586968"/>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7"/>
          <p:cNvSpPr>
            <a:spLocks noGrp="1"/>
          </p:cNvSpPr>
          <p:nvPr>
            <p:ph sz="quarter" idx="18"/>
          </p:nvPr>
        </p:nvSpPr>
        <p:spPr>
          <a:xfrm>
            <a:off x="5943598" y="1357392"/>
            <a:ext cx="2571751" cy="276222"/>
          </a:xfrm>
        </p:spPr>
        <p:txBody>
          <a:bodyPr wrap="square">
            <a:noAutofit/>
          </a:bodyPr>
          <a:lstStyle>
            <a:lvl1pPr marL="0" indent="0" algn="l">
              <a:lnSpc>
                <a:spcPct val="100000"/>
              </a:lnSpc>
              <a:spcBef>
                <a:spcPts val="600"/>
              </a:spcBef>
              <a:buFontTx/>
              <a:buNone/>
              <a:defRPr sz="16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4"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157870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 3 Vertical Content Slide w/ Header &amp; Subheaders">
    <p:spTree>
      <p:nvGrpSpPr>
        <p:cNvPr id="1" name=""/>
        <p:cNvGrpSpPr/>
        <p:nvPr/>
      </p:nvGrpSpPr>
      <p:grpSpPr>
        <a:xfrm>
          <a:off x="0" y="0"/>
          <a:ext cx="0" cy="0"/>
          <a:chOff x="0" y="0"/>
          <a:chExt cx="0" cy="0"/>
        </a:xfrm>
      </p:grpSpPr>
      <p:sp>
        <p:nvSpPr>
          <p:cNvPr id="18" name="Content Placeholder 4"/>
          <p:cNvSpPr>
            <a:spLocks noGrp="1"/>
          </p:cNvSpPr>
          <p:nvPr>
            <p:ph sz="quarter" idx="15"/>
          </p:nvPr>
        </p:nvSpPr>
        <p:spPr>
          <a:xfrm>
            <a:off x="3286123" y="1357532"/>
            <a:ext cx="2571751" cy="491755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4"/>
          <p:cNvSpPr>
            <a:spLocks noGrp="1"/>
          </p:cNvSpPr>
          <p:nvPr>
            <p:ph sz="quarter" idx="11"/>
          </p:nvPr>
        </p:nvSpPr>
        <p:spPr>
          <a:xfrm>
            <a:off x="628648" y="1357532"/>
            <a:ext cx="2571751" cy="4917554"/>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9"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11" name="Content Placeholder 4"/>
          <p:cNvSpPr>
            <a:spLocks noGrp="1"/>
          </p:cNvSpPr>
          <p:nvPr>
            <p:ph sz="quarter" idx="17"/>
          </p:nvPr>
        </p:nvSpPr>
        <p:spPr>
          <a:xfrm>
            <a:off x="5943599" y="1357532"/>
            <a:ext cx="2571751" cy="491755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375774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C30C3A-C0B9-459B-AF95-7CCCF3D95B58}" type="datetimeFigureOut">
              <a:rPr lang="en-US" smtClean="0"/>
              <a:t>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3263434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t Slide w/ Header &amp; Subheaders">
    <p:spTree>
      <p:nvGrpSpPr>
        <p:cNvPr id="1" name=""/>
        <p:cNvGrpSpPr/>
        <p:nvPr/>
      </p:nvGrpSpPr>
      <p:grpSpPr>
        <a:xfrm>
          <a:off x="0" y="0"/>
          <a:ext cx="0" cy="0"/>
          <a:chOff x="0" y="0"/>
          <a:chExt cx="0" cy="0"/>
        </a:xfrm>
      </p:grpSpPr>
      <p:sp>
        <p:nvSpPr>
          <p:cNvPr id="18" name="Content Placeholder 4"/>
          <p:cNvSpPr>
            <a:spLocks noGrp="1"/>
          </p:cNvSpPr>
          <p:nvPr>
            <p:ph sz="quarter" idx="15"/>
          </p:nvPr>
        </p:nvSpPr>
        <p:spPr>
          <a:xfrm>
            <a:off x="4629150" y="1694691"/>
            <a:ext cx="3886200" cy="2084832"/>
          </a:xfrm>
        </p:spPr>
        <p:txBody>
          <a:bodyPr wrap="square" anchor="t" anchorCtr="0">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7"/>
          <p:cNvSpPr>
            <a:spLocks noGrp="1"/>
          </p:cNvSpPr>
          <p:nvPr>
            <p:ph sz="quarter" idx="16"/>
          </p:nvPr>
        </p:nvSpPr>
        <p:spPr>
          <a:xfrm>
            <a:off x="4629150" y="1351817"/>
            <a:ext cx="388620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Content Placeholder 4"/>
          <p:cNvSpPr>
            <a:spLocks noGrp="1"/>
          </p:cNvSpPr>
          <p:nvPr>
            <p:ph sz="quarter" idx="17"/>
          </p:nvPr>
        </p:nvSpPr>
        <p:spPr>
          <a:xfrm>
            <a:off x="4629150" y="4198693"/>
            <a:ext cx="3886200" cy="2083950"/>
          </a:xfrm>
        </p:spPr>
        <p:txBody>
          <a:bodyPr wrap="square" anchor="t" anchorCtr="0">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7"/>
          <p:cNvSpPr>
            <a:spLocks noGrp="1"/>
          </p:cNvSpPr>
          <p:nvPr>
            <p:ph sz="quarter" idx="18"/>
          </p:nvPr>
        </p:nvSpPr>
        <p:spPr>
          <a:xfrm>
            <a:off x="4629150" y="3846290"/>
            <a:ext cx="388620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Content Placeholder 4"/>
          <p:cNvSpPr>
            <a:spLocks noGrp="1"/>
          </p:cNvSpPr>
          <p:nvPr>
            <p:ph sz="quarter" idx="11"/>
          </p:nvPr>
        </p:nvSpPr>
        <p:spPr>
          <a:xfrm>
            <a:off x="628650" y="1694691"/>
            <a:ext cx="3886200" cy="2084832"/>
          </a:xfrm>
        </p:spPr>
        <p:txBody>
          <a:bodyPr wrap="square" anchor="t" anchorCtr="0">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7"/>
          <p:cNvSpPr>
            <a:spLocks noGrp="1"/>
          </p:cNvSpPr>
          <p:nvPr>
            <p:ph sz="quarter" idx="12"/>
          </p:nvPr>
        </p:nvSpPr>
        <p:spPr>
          <a:xfrm>
            <a:off x="628650" y="1351817"/>
            <a:ext cx="388620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4" name="Content Placeholder 4"/>
          <p:cNvSpPr>
            <a:spLocks noGrp="1"/>
          </p:cNvSpPr>
          <p:nvPr>
            <p:ph sz="quarter" idx="13"/>
          </p:nvPr>
        </p:nvSpPr>
        <p:spPr>
          <a:xfrm>
            <a:off x="628650" y="4198693"/>
            <a:ext cx="3886200" cy="2083950"/>
          </a:xfrm>
        </p:spPr>
        <p:txBody>
          <a:bodyPr wrap="square" anchor="t" anchorCtr="0">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7"/>
          <p:cNvSpPr>
            <a:spLocks noGrp="1"/>
          </p:cNvSpPr>
          <p:nvPr>
            <p:ph sz="quarter" idx="14"/>
          </p:nvPr>
        </p:nvSpPr>
        <p:spPr>
          <a:xfrm>
            <a:off x="628650" y="3846290"/>
            <a:ext cx="388620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4"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15"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13" name="Text Placeholder 11"/>
          <p:cNvSpPr>
            <a:spLocks noGrp="1"/>
          </p:cNvSpPr>
          <p:nvPr>
            <p:ph type="body" sz="quarter" idx="19"/>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905279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ntent Slide w/ Header">
    <p:spTree>
      <p:nvGrpSpPr>
        <p:cNvPr id="1" name=""/>
        <p:cNvGrpSpPr/>
        <p:nvPr/>
      </p:nvGrpSpPr>
      <p:grpSpPr>
        <a:xfrm>
          <a:off x="0" y="0"/>
          <a:ext cx="0" cy="0"/>
          <a:chOff x="0" y="0"/>
          <a:chExt cx="0" cy="0"/>
        </a:xfrm>
      </p:grpSpPr>
      <p:sp>
        <p:nvSpPr>
          <p:cNvPr id="12" name="Content Placeholder 4"/>
          <p:cNvSpPr>
            <a:spLocks noGrp="1"/>
          </p:cNvSpPr>
          <p:nvPr>
            <p:ph sz="quarter" idx="15"/>
          </p:nvPr>
        </p:nvSpPr>
        <p:spPr>
          <a:xfrm>
            <a:off x="4629150" y="1350498"/>
            <a:ext cx="3886200" cy="241901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11"/>
          </p:nvPr>
        </p:nvSpPr>
        <p:spPr>
          <a:xfrm>
            <a:off x="628650" y="1350498"/>
            <a:ext cx="3886200" cy="241901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7"/>
          </p:nvPr>
        </p:nvSpPr>
        <p:spPr>
          <a:xfrm>
            <a:off x="4629150" y="3868615"/>
            <a:ext cx="3886200" cy="2414028"/>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3"/>
          </p:nvPr>
        </p:nvSpPr>
        <p:spPr>
          <a:xfrm>
            <a:off x="628650" y="3868615"/>
            <a:ext cx="3886200" cy="2414028"/>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10"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9" name="Text Placeholder 11"/>
          <p:cNvSpPr>
            <a:spLocks noGrp="1"/>
          </p:cNvSpPr>
          <p:nvPr>
            <p:ph type="body" sz="quarter" idx="18"/>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3781431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w/ Bar Header">
    <p:spTree>
      <p:nvGrpSpPr>
        <p:cNvPr id="1" name=""/>
        <p:cNvGrpSpPr/>
        <p:nvPr/>
      </p:nvGrpSpPr>
      <p:grpSpPr>
        <a:xfrm>
          <a:off x="0" y="0"/>
          <a:ext cx="0" cy="0"/>
          <a:chOff x="0" y="0"/>
          <a:chExt cx="0" cy="0"/>
        </a:xfrm>
      </p:grpSpPr>
      <p:sp>
        <p:nvSpPr>
          <p:cNvPr id="8" name="Rectangle 7"/>
          <p:cNvSpPr/>
          <p:nvPr userDrawn="1"/>
        </p:nvSpPr>
        <p:spPr>
          <a:xfrm>
            <a:off x="0" y="0"/>
            <a:ext cx="9144000" cy="1130157"/>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1"/>
          </p:nvPr>
        </p:nvSpPr>
        <p:spPr>
          <a:xfrm>
            <a:off x="628650" y="1254615"/>
            <a:ext cx="7886700" cy="5028027"/>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9"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44561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w/ Sidebar">
    <p:spTree>
      <p:nvGrpSpPr>
        <p:cNvPr id="1" name=""/>
        <p:cNvGrpSpPr/>
        <p:nvPr/>
      </p:nvGrpSpPr>
      <p:grpSpPr>
        <a:xfrm>
          <a:off x="0" y="0"/>
          <a:ext cx="0" cy="0"/>
          <a:chOff x="0" y="0"/>
          <a:chExt cx="0" cy="0"/>
        </a:xfrm>
      </p:grpSpPr>
      <p:sp>
        <p:nvSpPr>
          <p:cNvPr id="2" name="Rectangle 1"/>
          <p:cNvSpPr/>
          <p:nvPr userDrawn="1"/>
        </p:nvSpPr>
        <p:spPr>
          <a:xfrm>
            <a:off x="628650" y="1371600"/>
            <a:ext cx="2633472" cy="491104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sz="quarter" idx="15"/>
          </p:nvPr>
        </p:nvSpPr>
        <p:spPr>
          <a:xfrm>
            <a:off x="3370729" y="1371600"/>
            <a:ext cx="5144621" cy="4911047"/>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9"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2459772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ntent Slide w/ Sidebar and Subheaders">
    <p:spTree>
      <p:nvGrpSpPr>
        <p:cNvPr id="1" name=""/>
        <p:cNvGrpSpPr/>
        <p:nvPr/>
      </p:nvGrpSpPr>
      <p:grpSpPr>
        <a:xfrm>
          <a:off x="0" y="0"/>
          <a:ext cx="0" cy="0"/>
          <a:chOff x="0" y="0"/>
          <a:chExt cx="0" cy="0"/>
        </a:xfrm>
      </p:grpSpPr>
      <p:sp>
        <p:nvSpPr>
          <p:cNvPr id="2" name="Rectangle 1"/>
          <p:cNvSpPr/>
          <p:nvPr userDrawn="1"/>
        </p:nvSpPr>
        <p:spPr>
          <a:xfrm>
            <a:off x="628650" y="1371600"/>
            <a:ext cx="2633472" cy="491104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sz="quarter" idx="15"/>
          </p:nvPr>
        </p:nvSpPr>
        <p:spPr>
          <a:xfrm>
            <a:off x="3370729" y="1723293"/>
            <a:ext cx="5144621" cy="204939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5"/>
          <p:cNvSpPr>
            <a:spLocks noGrp="1"/>
          </p:cNvSpPr>
          <p:nvPr>
            <p:ph type="title"/>
          </p:nvPr>
        </p:nvSpPr>
        <p:spPr>
          <a:xfrm>
            <a:off x="628650" y="365126"/>
            <a:ext cx="7886700" cy="274320"/>
          </a:xfrm>
        </p:spPr>
        <p:txBody>
          <a:bodyPr wrap="none" anchor="ctr" anchorCtr="0">
            <a:noAutofit/>
          </a:bodyPr>
          <a:lstStyle>
            <a:lvl1pPr>
              <a:lnSpc>
                <a:spcPct val="100000"/>
              </a:lnSpc>
              <a:spcBef>
                <a:spcPts val="600"/>
              </a:spcBef>
              <a:defRPr sz="2400">
                <a:solidFill>
                  <a:srgbClr val="002856"/>
                </a:solidFill>
              </a:defRPr>
            </a:lvl1pPr>
          </a:lstStyle>
          <a:p>
            <a:r>
              <a:rPr lang="en-US" dirty="0"/>
              <a:t>Click to edit Master title style</a:t>
            </a:r>
          </a:p>
        </p:txBody>
      </p:sp>
      <p:sp>
        <p:nvSpPr>
          <p:cNvPr id="7"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9" name="Content Placeholder 4"/>
          <p:cNvSpPr>
            <a:spLocks noGrp="1"/>
          </p:cNvSpPr>
          <p:nvPr>
            <p:ph sz="quarter" idx="16"/>
          </p:nvPr>
        </p:nvSpPr>
        <p:spPr>
          <a:xfrm>
            <a:off x="3370728" y="4233243"/>
            <a:ext cx="5144621" cy="2049399"/>
          </a:xfrm>
        </p:spPr>
        <p:txBody>
          <a:bodyPr wrap="square">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400"/>
            </a:lvl4pPr>
            <a:lvl5pPr>
              <a:lnSpc>
                <a:spcPct val="100000"/>
              </a:lnSpc>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p:cNvSpPr>
            <a:spLocks noGrp="1"/>
          </p:cNvSpPr>
          <p:nvPr>
            <p:ph sz="quarter" idx="12"/>
          </p:nvPr>
        </p:nvSpPr>
        <p:spPr>
          <a:xfrm>
            <a:off x="3370728" y="1373523"/>
            <a:ext cx="514462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1" name="Content Placeholder 7"/>
          <p:cNvSpPr>
            <a:spLocks noGrp="1"/>
          </p:cNvSpPr>
          <p:nvPr>
            <p:ph sz="quarter" idx="17"/>
          </p:nvPr>
        </p:nvSpPr>
        <p:spPr>
          <a:xfrm>
            <a:off x="3370728" y="3874376"/>
            <a:ext cx="5144620" cy="276222"/>
          </a:xfrm>
        </p:spPr>
        <p:txBody>
          <a:bodyPr wrap="square">
            <a:noAutofit/>
          </a:bodyPr>
          <a:lstStyle>
            <a:lvl1pPr marL="0" indent="0" algn="l">
              <a:lnSpc>
                <a:spcPct val="100000"/>
              </a:lnSpc>
              <a:spcBef>
                <a:spcPts val="600"/>
              </a:spcBef>
              <a:buFontTx/>
              <a:buNone/>
              <a:defRPr sz="1800" b="1" cap="none" baseline="0">
                <a:solidFill>
                  <a:srgbClr val="00285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4" name="Text Placeholder 11"/>
          <p:cNvSpPr>
            <a:spLocks noGrp="1"/>
          </p:cNvSpPr>
          <p:nvPr>
            <p:ph type="body" sz="quarter" idx="13"/>
          </p:nvPr>
        </p:nvSpPr>
        <p:spPr>
          <a:xfrm>
            <a:off x="628650" y="632112"/>
            <a:ext cx="7886700" cy="633979"/>
          </a:xfrm>
        </p:spPr>
        <p:txBody>
          <a:bodyPr anchor="t" anchorCtr="0">
            <a:noAutofit/>
          </a:bodyPr>
          <a:lstStyle>
            <a:lvl1pPr marL="0" indent="0">
              <a:lnSpc>
                <a:spcPct val="100000"/>
              </a:lnSpc>
              <a:spcBef>
                <a:spcPts val="0"/>
              </a:spcBef>
              <a:buFontTx/>
              <a:buNone/>
              <a:defRPr>
                <a:solidFill>
                  <a:srgbClr val="0082CA"/>
                </a:solidFill>
                <a:latin typeface="Arial Black" panose="020B0A040201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3496101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Slide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3503" y="2788920"/>
            <a:ext cx="4233672" cy="1281165"/>
          </a:xfrm>
          <a:prstGeom prst="rect">
            <a:avLst/>
          </a:prstGeom>
        </p:spPr>
      </p:pic>
    </p:spTree>
    <p:extLst>
      <p:ext uri="{BB962C8B-B14F-4D97-AF65-F5344CB8AC3E}">
        <p14:creationId xmlns:p14="http://schemas.microsoft.com/office/powerpoint/2010/main" val="2087686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6825" y="2788920"/>
            <a:ext cx="4233672" cy="1281165"/>
          </a:xfrm>
          <a:prstGeom prst="rect">
            <a:avLst/>
          </a:prstGeom>
        </p:spPr>
      </p:pic>
    </p:spTree>
    <p:extLst>
      <p:ext uri="{BB962C8B-B14F-4D97-AF65-F5344CB8AC3E}">
        <p14:creationId xmlns:p14="http://schemas.microsoft.com/office/powerpoint/2010/main" val="120558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C30C3A-C0B9-459B-AF95-7CCCF3D95B58}" type="datetimeFigureOut">
              <a:rPr lang="en-US" smtClean="0"/>
              <a:t>2/17/21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129243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C30C3A-C0B9-459B-AF95-7CCCF3D95B58}" type="datetimeFigureOut">
              <a:rPr lang="en-US" smtClean="0"/>
              <a:t>2/17/21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334082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30C3A-C0B9-459B-AF95-7CCCF3D95B58}" type="datetimeFigureOut">
              <a:rPr lang="en-US" smtClean="0"/>
              <a:t>2/17/21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389630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C30C3A-C0B9-459B-AF95-7CCCF3D95B58}" type="datetimeFigureOut">
              <a:rPr lang="en-US" smtClean="0"/>
              <a:t>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374396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C30C3A-C0B9-459B-AF95-7CCCF3D95B58}" type="datetimeFigureOut">
              <a:rPr lang="en-US" smtClean="0"/>
              <a:t>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69479-AA40-4F36-9624-1526EC04E3DD}" type="slidenum">
              <a:rPr lang="en-US" smtClean="0"/>
              <a:t>‹#›</a:t>
            </a:fld>
            <a:endParaRPr lang="en-US"/>
          </a:p>
        </p:txBody>
      </p:sp>
    </p:spTree>
    <p:extLst>
      <p:ext uri="{BB962C8B-B14F-4D97-AF65-F5344CB8AC3E}">
        <p14:creationId xmlns:p14="http://schemas.microsoft.com/office/powerpoint/2010/main" val="261941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wmf"/><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w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wmf"/><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5.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30C3A-C0B9-459B-AF95-7CCCF3D95B58}" type="datetimeFigureOut">
              <a:rPr lang="en-US" smtClean="0"/>
              <a:t>2/17/21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69479-AA40-4F36-9624-1526EC04E3DD}" type="slidenum">
              <a:rPr lang="en-US" smtClean="0"/>
              <a:t>‹#›</a:t>
            </a:fld>
            <a:endParaRPr lang="en-US"/>
          </a:p>
        </p:txBody>
      </p:sp>
    </p:spTree>
    <p:extLst>
      <p:ext uri="{BB962C8B-B14F-4D97-AF65-F5344CB8AC3E}">
        <p14:creationId xmlns:p14="http://schemas.microsoft.com/office/powerpoint/2010/main" val="24433494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294867" y="6276006"/>
            <a:ext cx="333784"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fld id="{AA149F39-8401-497F-9259-E07F57327340}" type="slidenum">
              <a:rPr lang="en-US" smtClean="0"/>
              <a:pPr/>
              <a:t>‹#›</a:t>
            </a:fld>
            <a:endParaRPr lang="en-US" dirty="0"/>
          </a:p>
        </p:txBody>
      </p:sp>
      <p:sp>
        <p:nvSpPr>
          <p:cNvPr id="11" name="Rectangle 10"/>
          <p:cNvSpPr/>
          <p:nvPr userDrawn="1"/>
        </p:nvSpPr>
        <p:spPr>
          <a:xfrm rot="10800000">
            <a:off x="0" y="5944137"/>
            <a:ext cx="9144000" cy="209774"/>
          </a:xfrm>
          <a:prstGeom prst="rect">
            <a:avLst/>
          </a:prstGeom>
          <a:solidFill>
            <a:srgbClr val="0091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3915" y="6266003"/>
            <a:ext cx="2205692" cy="385124"/>
          </a:xfrm>
          <a:prstGeom prst="rect">
            <a:avLst/>
          </a:prstGeom>
        </p:spPr>
      </p:pic>
    </p:spTree>
    <p:extLst>
      <p:ext uri="{BB962C8B-B14F-4D97-AF65-F5344CB8AC3E}">
        <p14:creationId xmlns:p14="http://schemas.microsoft.com/office/powerpoint/2010/main" val="5754597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3600" kern="1200">
          <a:solidFill>
            <a:srgbClr val="0091CC"/>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294867" y="6276004"/>
            <a:ext cx="333784"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fld id="{AA149F39-8401-497F-9259-E07F57327340}" type="slidenum">
              <a:rPr lang="en-US" smtClean="0"/>
              <a:pPr/>
              <a:t>‹#›</a:t>
            </a:fld>
            <a:endParaRPr lang="en-US" dirty="0"/>
          </a:p>
        </p:txBody>
      </p:sp>
      <p:sp>
        <p:nvSpPr>
          <p:cNvPr id="11" name="Rectangle 10"/>
          <p:cNvSpPr/>
          <p:nvPr userDrawn="1"/>
        </p:nvSpPr>
        <p:spPr>
          <a:xfrm rot="10800000">
            <a:off x="0" y="5944137"/>
            <a:ext cx="9144000" cy="209774"/>
          </a:xfrm>
          <a:prstGeom prst="rect">
            <a:avLst/>
          </a:prstGeom>
          <a:solidFill>
            <a:srgbClr val="0091C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3915" y="6266003"/>
            <a:ext cx="2205692" cy="385124"/>
          </a:xfrm>
          <a:prstGeom prst="rect">
            <a:avLst/>
          </a:prstGeom>
        </p:spPr>
      </p:pic>
    </p:spTree>
    <p:extLst>
      <p:ext uri="{BB962C8B-B14F-4D97-AF65-F5344CB8AC3E}">
        <p14:creationId xmlns:p14="http://schemas.microsoft.com/office/powerpoint/2010/main" val="34136481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685800" rtl="0" eaLnBrk="1" latinLnBrk="0" hangingPunct="1">
        <a:lnSpc>
          <a:spcPct val="90000"/>
        </a:lnSpc>
        <a:spcBef>
          <a:spcPct val="0"/>
        </a:spcBef>
        <a:buNone/>
        <a:defRPr sz="2700" kern="1200">
          <a:solidFill>
            <a:srgbClr val="0091CC"/>
          </a:solidFill>
          <a:latin typeface="Arial Black" panose="020B0A04020102020204" pitchFamily="34" charset="0"/>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294866" y="6276002"/>
            <a:ext cx="333784"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fld id="{AA149F39-8401-497F-9259-E07F57327340}" type="slidenum">
              <a:rPr lang="en-US" smtClean="0"/>
              <a:pPr/>
              <a:t>‹#›</a:t>
            </a:fld>
            <a:endParaRPr lang="en-US" dirty="0"/>
          </a:p>
        </p:txBody>
      </p:sp>
      <p:sp>
        <p:nvSpPr>
          <p:cNvPr id="11" name="Rectangle 10"/>
          <p:cNvSpPr/>
          <p:nvPr userDrawn="1"/>
        </p:nvSpPr>
        <p:spPr>
          <a:xfrm rot="10800000">
            <a:off x="0" y="5944137"/>
            <a:ext cx="9144000" cy="209774"/>
          </a:xfrm>
          <a:prstGeom prst="rect">
            <a:avLst/>
          </a:prstGeom>
          <a:solidFill>
            <a:srgbClr val="0091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3914" y="6266003"/>
            <a:ext cx="2205692" cy="385124"/>
          </a:xfrm>
          <a:prstGeom prst="rect">
            <a:avLst/>
          </a:prstGeom>
        </p:spPr>
      </p:pic>
    </p:spTree>
    <p:extLst>
      <p:ext uri="{BB962C8B-B14F-4D97-AF65-F5344CB8AC3E}">
        <p14:creationId xmlns:p14="http://schemas.microsoft.com/office/powerpoint/2010/main" val="305761841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914400" rtl="0" eaLnBrk="1" latinLnBrk="0" hangingPunct="1">
        <a:lnSpc>
          <a:spcPct val="90000"/>
        </a:lnSpc>
        <a:spcBef>
          <a:spcPct val="0"/>
        </a:spcBef>
        <a:buNone/>
        <a:defRPr sz="3600" kern="1200">
          <a:solidFill>
            <a:srgbClr val="0091CC"/>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16662" y="6341666"/>
            <a:ext cx="1298448" cy="392928"/>
          </a:xfrm>
          <a:prstGeom prst="rect">
            <a:avLst/>
          </a:prstGeom>
        </p:spPr>
      </p:pic>
      <p:sp>
        <p:nvSpPr>
          <p:cNvPr id="2" name="Title Placeholder 1"/>
          <p:cNvSpPr>
            <a:spLocks noGrp="1"/>
          </p:cNvSpPr>
          <p:nvPr>
            <p:ph type="title"/>
          </p:nvPr>
        </p:nvSpPr>
        <p:spPr>
          <a:xfrm>
            <a:off x="628650" y="365126"/>
            <a:ext cx="7886700" cy="6675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0" y="6528510"/>
            <a:ext cx="436633" cy="329490"/>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BD6B465-7064-4E74-8035-36FF62AC84F4}" type="slidenum">
              <a:rPr lang="en-US" smtClean="0"/>
              <a:pPr/>
              <a:t>‹#›</a:t>
            </a:fld>
            <a:endParaRPr lang="en-US" dirty="0"/>
          </a:p>
        </p:txBody>
      </p:sp>
      <p:sp>
        <p:nvSpPr>
          <p:cNvPr id="6" name="TextBox 5"/>
          <p:cNvSpPr txBox="1"/>
          <p:nvPr userDrawn="1"/>
        </p:nvSpPr>
        <p:spPr>
          <a:xfrm>
            <a:off x="2622014" y="6577839"/>
            <a:ext cx="389997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PROPRIETARY</a:t>
            </a:r>
            <a:r>
              <a:rPr lang="en-US" sz="900" baseline="0" dirty="0">
                <a:latin typeface="Arial" panose="020B0604020202020204" pitchFamily="34" charset="0"/>
                <a:cs typeface="Arial" panose="020B0604020202020204" pitchFamily="34" charset="0"/>
              </a:rPr>
              <a:t> AND CONFIDENTIAL</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3975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Lst>
  <p:hf hdr="0" dt="0"/>
  <p:txStyles>
    <p:titleStyle>
      <a:lvl1pPr algn="l" defTabSz="914400" rtl="0" eaLnBrk="1" latinLnBrk="0" hangingPunct="1">
        <a:lnSpc>
          <a:spcPct val="90000"/>
        </a:lnSpc>
        <a:spcBef>
          <a:spcPct val="0"/>
        </a:spcBef>
        <a:buNone/>
        <a:defRPr sz="2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9.xml"/><Relationship Id="rId5" Type="http://schemas.microsoft.com/office/2007/relationships/hdphoto" Target="../media/hdphoto4.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3.xml"/><Relationship Id="rId1" Type="http://schemas.openxmlformats.org/officeDocument/2006/relationships/themeOverride" Target="../theme/themeOverride1.x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286050" y="1159549"/>
            <a:ext cx="3124922" cy="1015663"/>
          </a:xfrm>
          <a:prstGeom prst="rect">
            <a:avLst/>
          </a:prstGeom>
          <a:noFill/>
        </p:spPr>
        <p:txBody>
          <a:bodyPr wrap="square" rtlCol="0">
            <a:spAutoFit/>
          </a:bodyPr>
          <a:lstStyle/>
          <a:p>
            <a:pPr defTabSz="342900">
              <a:spcAft>
                <a:spcPts val="900"/>
              </a:spcAft>
              <a:defRPr/>
            </a:pPr>
            <a:r>
              <a:rPr lang="en-US" sz="3000" spc="-113" dirty="0">
                <a:solidFill>
                  <a:srgbClr val="0091CC"/>
                </a:solidFill>
                <a:latin typeface="Arial Black" panose="020B0A04020102020204" pitchFamily="34" charset="0"/>
              </a:rPr>
              <a:t>DENTAL PLANS</a:t>
            </a:r>
          </a:p>
        </p:txBody>
      </p:sp>
    </p:spTree>
    <p:extLst>
      <p:ext uri="{BB962C8B-B14F-4D97-AF65-F5344CB8AC3E}">
        <p14:creationId xmlns:p14="http://schemas.microsoft.com/office/powerpoint/2010/main" val="95630428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041" y="572766"/>
            <a:ext cx="8487201" cy="663911"/>
          </a:xfrm>
        </p:spPr>
        <p:txBody>
          <a:bodyPr>
            <a:noAutofit/>
          </a:bodyPr>
          <a:lstStyle/>
          <a:p>
            <a:r>
              <a:rPr lang="en-US" sz="3200" dirty="0"/>
              <a:t>Check Maximum Rollover Balance</a:t>
            </a:r>
          </a:p>
        </p:txBody>
      </p:sp>
      <p:sp>
        <p:nvSpPr>
          <p:cNvPr id="3" name="Text Placeholder 2"/>
          <p:cNvSpPr>
            <a:spLocks noGrp="1"/>
          </p:cNvSpPr>
          <p:nvPr>
            <p:ph type="body" sz="quarter" idx="10"/>
          </p:nvPr>
        </p:nvSpPr>
        <p:spPr>
          <a:xfrm>
            <a:off x="2472307" y="2005167"/>
            <a:ext cx="1516225" cy="483055"/>
          </a:xfrm>
        </p:spPr>
        <p:txBody>
          <a:bodyPr>
            <a:noAutofit/>
          </a:bodyPr>
          <a:lstStyle/>
          <a:p>
            <a:pPr marL="0" indent="0">
              <a:buNone/>
            </a:pPr>
            <a:r>
              <a:rPr lang="en-US" sz="900" dirty="0"/>
              <a:t>Log in or create an account at </a:t>
            </a:r>
            <a:r>
              <a:rPr lang="en-US" sz="900" dirty="0">
                <a:solidFill>
                  <a:srgbClr val="0070C0"/>
                </a:solidFill>
              </a:rPr>
              <a:t>www.FloridaBlue.com. </a:t>
            </a:r>
            <a:endParaRPr lang="en-US" sz="900" b="1"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041" y="1759079"/>
            <a:ext cx="2119312" cy="1547751"/>
          </a:xfrm>
          <a:prstGeom prst="rect">
            <a:avLst/>
          </a:prstGeom>
          <a:ln>
            <a:solidFill>
              <a:schemeClr val="accent1"/>
            </a:solidFill>
          </a:ln>
        </p:spPr>
      </p:pic>
      <p:sp>
        <p:nvSpPr>
          <p:cNvPr id="6" name="TextBox 5"/>
          <p:cNvSpPr txBox="1"/>
          <p:nvPr/>
        </p:nvSpPr>
        <p:spPr>
          <a:xfrm>
            <a:off x="4293549" y="2049792"/>
            <a:ext cx="1529261"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Click the drop down menu in the top right corner and select “Dental.”</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847365" y="1704221"/>
            <a:ext cx="2967877" cy="645653"/>
          </a:xfrm>
          <a:prstGeom prst="rect">
            <a:avLst/>
          </a:prstGeom>
          <a:ln>
            <a:solidFill>
              <a:schemeClr val="accent1"/>
            </a:solidFill>
          </a:ln>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04672" y="4416169"/>
            <a:ext cx="3524784" cy="936941"/>
          </a:xfrm>
          <a:prstGeom prst="rect">
            <a:avLst/>
          </a:prstGeom>
          <a:ln>
            <a:solidFill>
              <a:schemeClr val="accent1"/>
            </a:solidFill>
          </a:ln>
        </p:spPr>
      </p:pic>
      <p:sp>
        <p:nvSpPr>
          <p:cNvPr id="9" name="TextBox 8"/>
          <p:cNvSpPr txBox="1"/>
          <p:nvPr/>
        </p:nvSpPr>
        <p:spPr>
          <a:xfrm>
            <a:off x="1316104" y="3474734"/>
            <a:ext cx="2212928" cy="10618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Here you can print or order a new ID card, and get answers to questions. Click “Learn More” in the benefits section to access the benefits portal.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852" y="2916549"/>
            <a:ext cx="2276272" cy="1558855"/>
          </a:xfrm>
          <a:prstGeom prst="rect">
            <a:avLst/>
          </a:prstGeom>
          <a:ln>
            <a:solidFill>
              <a:schemeClr val="accent1"/>
            </a:solidFill>
          </a:ln>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3051" y="3022380"/>
            <a:ext cx="2616147" cy="2612972"/>
          </a:xfrm>
          <a:prstGeom prst="rect">
            <a:avLst/>
          </a:prstGeom>
        </p:spPr>
      </p:pic>
      <p:sp>
        <p:nvSpPr>
          <p:cNvPr id="12" name="TextBox 11"/>
          <p:cNvSpPr txBox="1"/>
          <p:nvPr/>
        </p:nvSpPr>
        <p:spPr>
          <a:xfrm>
            <a:off x="4365123" y="4612440"/>
            <a:ext cx="1717928" cy="90912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Find each covered member. Deductibles and the amount of the annual maximum used. Rollover dollars earned and used are displayed at the bottom of the section. </a:t>
            </a:r>
          </a:p>
        </p:txBody>
      </p:sp>
      <p:sp>
        <p:nvSpPr>
          <p:cNvPr id="13" name="Oval 12"/>
          <p:cNvSpPr/>
          <p:nvPr/>
        </p:nvSpPr>
        <p:spPr>
          <a:xfrm>
            <a:off x="2693130" y="1759079"/>
            <a:ext cx="255494" cy="246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4" name="Oval 13"/>
          <p:cNvSpPr/>
          <p:nvPr/>
        </p:nvSpPr>
        <p:spPr>
          <a:xfrm>
            <a:off x="4859575" y="1802904"/>
            <a:ext cx="255277" cy="246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6" name="Oval 15"/>
          <p:cNvSpPr/>
          <p:nvPr/>
        </p:nvSpPr>
        <p:spPr>
          <a:xfrm>
            <a:off x="1061593" y="3882204"/>
            <a:ext cx="253746" cy="246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7" name="Oval 16"/>
          <p:cNvSpPr/>
          <p:nvPr/>
        </p:nvSpPr>
        <p:spPr>
          <a:xfrm>
            <a:off x="4605829" y="4358926"/>
            <a:ext cx="253746" cy="246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Tree>
    <p:extLst>
      <p:ext uri="{BB962C8B-B14F-4D97-AF65-F5344CB8AC3E}">
        <p14:creationId xmlns:p14="http://schemas.microsoft.com/office/powerpoint/2010/main" val="192734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Oral Health for Overall </a:t>
            </a:r>
            <a:r>
              <a:rPr lang="en-US" sz="3200" dirty="0" err="1"/>
              <a:t>Health</a:t>
            </a:r>
            <a:r>
              <a:rPr lang="en-US" sz="3200" baseline="60000" dirty="0" err="1">
                <a:latin typeface="+mj-lt"/>
              </a:rPr>
              <a:t>SM</a:t>
            </a:r>
            <a:br>
              <a:rPr lang="en-US" dirty="0"/>
            </a:br>
            <a:r>
              <a:rPr lang="en-US" sz="2000" dirty="0"/>
              <a:t>Medical cost savings plus enhanced dental benefits</a:t>
            </a:r>
          </a:p>
        </p:txBody>
      </p:sp>
      <p:sp>
        <p:nvSpPr>
          <p:cNvPr id="6" name="Text Placeholder 5"/>
          <p:cNvSpPr>
            <a:spLocks noGrp="1"/>
          </p:cNvSpPr>
          <p:nvPr>
            <p:ph type="body" sz="quarter" idx="10"/>
          </p:nvPr>
        </p:nvSpPr>
        <p:spPr/>
        <p:txBody>
          <a:bodyPr/>
          <a:lstStyle/>
          <a:p>
            <a:pPr marL="0" indent="0">
              <a:buNone/>
            </a:pPr>
            <a:r>
              <a:rPr lang="en-US" sz="1800" dirty="0"/>
              <a:t>Studies show significantly lower medical costs for members who use their preventive or periodontal dental services versus those who do not.</a:t>
            </a:r>
            <a:r>
              <a:rPr lang="en-US" sz="1800" baseline="30000" dirty="0"/>
              <a:t>1</a:t>
            </a:r>
            <a:r>
              <a:rPr lang="en-US" sz="1800" dirty="0"/>
              <a:t> This can lead to substantial savings for employers and members!</a:t>
            </a:r>
          </a:p>
          <a:p>
            <a:pPr marL="0" indent="0">
              <a:buNone/>
            </a:pPr>
            <a:r>
              <a:rPr lang="en-US" dirty="0">
                <a:solidFill>
                  <a:srgbClr val="0083C0"/>
                </a:solidFill>
                <a:latin typeface="Arial Black" panose="020B0A04020102020204" pitchFamily="34" charset="0"/>
              </a:rPr>
              <a:t>$889 </a:t>
            </a:r>
            <a:r>
              <a:rPr lang="en-US" sz="1500" dirty="0">
                <a:solidFill>
                  <a:srgbClr val="0083C0"/>
                </a:solidFill>
                <a:latin typeface="+mj-lt"/>
              </a:rPr>
              <a:t>extra benefits per year for average Florida adult with diabetes, </a:t>
            </a:r>
            <a:br>
              <a:rPr lang="en-US" sz="1500" dirty="0">
                <a:solidFill>
                  <a:srgbClr val="0083C0"/>
                </a:solidFill>
                <a:latin typeface="+mj-lt"/>
              </a:rPr>
            </a:br>
            <a:r>
              <a:rPr lang="en-US" sz="1500" dirty="0">
                <a:solidFill>
                  <a:srgbClr val="0083C0"/>
                </a:solidFill>
                <a:latin typeface="+mj-lt"/>
              </a:rPr>
              <a:t>              coronary artery disease, or pregnancy</a:t>
            </a:r>
          </a:p>
          <a:p>
            <a:pPr marL="0" indent="0">
              <a:buNone/>
            </a:pPr>
            <a:r>
              <a:rPr lang="en-US" dirty="0">
                <a:solidFill>
                  <a:srgbClr val="0083C0"/>
                </a:solidFill>
                <a:latin typeface="Arial Black" panose="020B0A04020102020204" pitchFamily="34" charset="0"/>
              </a:rPr>
              <a:t>$1,110 </a:t>
            </a:r>
            <a:r>
              <a:rPr lang="en-US" sz="1500" dirty="0">
                <a:solidFill>
                  <a:srgbClr val="0083C0"/>
                </a:solidFill>
                <a:latin typeface="+mj-lt"/>
              </a:rPr>
              <a:t>extra benefits per year for average Florida adult with oral cancer</a:t>
            </a:r>
          </a:p>
          <a:p>
            <a:pPr marL="0" indent="0">
              <a:buNone/>
            </a:pPr>
            <a:r>
              <a:rPr lang="en-US" sz="800" i="1" dirty="0">
                <a:latin typeface="+mn-lt"/>
              </a:rPr>
              <a:t>(Calculated using </a:t>
            </a:r>
            <a:r>
              <a:rPr lang="en-US" sz="800" i="1" dirty="0" err="1">
                <a:latin typeface="+mn-lt"/>
              </a:rPr>
              <a:t>FairHealth</a:t>
            </a:r>
            <a:r>
              <a:rPr lang="en-US" sz="800" i="1" dirty="0">
                <a:latin typeface="+mn-lt"/>
              </a:rPr>
              <a:t> dental claims data)</a:t>
            </a:r>
            <a:endParaRPr lang="en-US" sz="800" i="1" dirty="0">
              <a:solidFill>
                <a:srgbClr val="0083C0"/>
              </a:solidFill>
              <a:latin typeface="+mn-lt"/>
            </a:endParaRPr>
          </a:p>
          <a:p>
            <a:endParaRPr lang="en-US" dirty="0"/>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4006" y="3909516"/>
            <a:ext cx="5362145" cy="19890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154353"/>
            <a:ext cx="6966151"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*Periodontal maintenance and scaling available with plans that offer periodontal benefits.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benefit is available for members previously diagnosed with oral cancer or for members diagnosed with </a:t>
            </a:r>
            <a:r>
              <a:rPr kumimoji="0" lang="en-US" sz="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Sjögren's</a:t>
            </a:r>
            <a:r>
              <a:rPr kumimoji="0" lang="en-US" sz="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syndrome.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User Medical Cost Trend conducted by Blue Cross Blue Shield plan (2016).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txBox="1">
            <a:spLocks/>
          </p:cNvSpPr>
          <p:nvPr/>
        </p:nvSpPr>
        <p:spPr>
          <a:xfrm>
            <a:off x="0"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000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Oral Health for Overall </a:t>
            </a:r>
            <a:r>
              <a:rPr lang="en-US" sz="3200" dirty="0" err="1"/>
              <a:t>Health</a:t>
            </a:r>
            <a:r>
              <a:rPr lang="en-US" sz="3200" baseline="60000" dirty="0" err="1">
                <a:latin typeface="+mj-lt"/>
              </a:rPr>
              <a:t>SM</a:t>
            </a:r>
            <a:br>
              <a:rPr lang="en-US" sz="1800" baseline="30000" dirty="0">
                <a:latin typeface="+mj-lt"/>
              </a:rPr>
            </a:br>
            <a:r>
              <a:rPr lang="en-US" sz="2000" dirty="0"/>
              <a:t>Medical cost savings opportunity</a:t>
            </a:r>
          </a:p>
        </p:txBody>
      </p:sp>
      <p:sp>
        <p:nvSpPr>
          <p:cNvPr id="8" name="Rectangle 7"/>
          <p:cNvSpPr/>
          <p:nvPr/>
        </p:nvSpPr>
        <p:spPr>
          <a:xfrm>
            <a:off x="0" y="6145209"/>
            <a:ext cx="6966151"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User Medical Cost Trend conducted by Blue Cross Blue Shield plan (2016).</a:t>
            </a:r>
          </a:p>
        </p:txBody>
      </p:sp>
      <p:grpSp>
        <p:nvGrpSpPr>
          <p:cNvPr id="12" name="Group 11"/>
          <p:cNvGrpSpPr/>
          <p:nvPr/>
        </p:nvGrpSpPr>
        <p:grpSpPr>
          <a:xfrm>
            <a:off x="1096579" y="2148840"/>
            <a:ext cx="6221765" cy="2377602"/>
            <a:chOff x="1069160" y="3045359"/>
            <a:chExt cx="6640375" cy="2537570"/>
          </a:xfrm>
        </p:grpSpPr>
        <p:pic>
          <p:nvPicPr>
            <p:cNvPr id="13" name="Picture 12"/>
            <p:cNvPicPr>
              <a:picLocks noChangeAspect="1"/>
            </p:cNvPicPr>
            <p:nvPr/>
          </p:nvPicPr>
          <p:blipFill>
            <a:blip r:embed="rId2"/>
            <a:stretch>
              <a:fillRect/>
            </a:stretch>
          </p:blipFill>
          <p:spPr>
            <a:xfrm>
              <a:off x="1069160" y="3045359"/>
              <a:ext cx="6640375" cy="2537570"/>
            </a:xfrm>
            <a:prstGeom prst="rect">
              <a:avLst/>
            </a:prstGeom>
          </p:spPr>
        </p:pic>
        <p:sp>
          <p:nvSpPr>
            <p:cNvPr id="14" name="Rectangle 13"/>
            <p:cNvSpPr/>
            <p:nvPr/>
          </p:nvSpPr>
          <p:spPr>
            <a:xfrm>
              <a:off x="4439046" y="3470379"/>
              <a:ext cx="1641578" cy="24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Montserrat"/>
                <a:ea typeface="+mn-ea"/>
                <a:cs typeface="Arial"/>
              </a:endParaRPr>
            </a:p>
          </p:txBody>
        </p:sp>
      </p:grpSp>
      <p:sp>
        <p:nvSpPr>
          <p:cNvPr id="15" name="Slide Number Placeholder 3"/>
          <p:cNvSpPr txBox="1">
            <a:spLocks/>
          </p:cNvSpPr>
          <p:nvPr/>
        </p:nvSpPr>
        <p:spPr>
          <a:xfrm>
            <a:off x="0"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39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31" y="564295"/>
            <a:ext cx="8554915" cy="939414"/>
          </a:xfrm>
        </p:spPr>
        <p:txBody>
          <a:bodyPr>
            <a:normAutofit/>
          </a:bodyPr>
          <a:lstStyle/>
          <a:p>
            <a:r>
              <a:rPr lang="en-US" sz="3200" dirty="0"/>
              <a:t>Oral Health for Overall Health℠ </a:t>
            </a:r>
            <a:br>
              <a:rPr lang="en-US" dirty="0"/>
            </a:br>
            <a:r>
              <a:rPr lang="en-US" sz="2200" dirty="0"/>
              <a:t>How to self-enroll</a:t>
            </a:r>
          </a:p>
        </p:txBody>
      </p:sp>
      <p:sp>
        <p:nvSpPr>
          <p:cNvPr id="3" name="Text Placeholder 2"/>
          <p:cNvSpPr>
            <a:spLocks noGrp="1"/>
          </p:cNvSpPr>
          <p:nvPr>
            <p:ph type="body" sz="quarter" idx="10"/>
          </p:nvPr>
        </p:nvSpPr>
        <p:spPr>
          <a:xfrm>
            <a:off x="441181" y="1760670"/>
            <a:ext cx="7275635" cy="1714499"/>
          </a:xfrm>
        </p:spPr>
        <p:txBody>
          <a:bodyPr>
            <a:normAutofit lnSpcReduction="10000"/>
          </a:bodyPr>
          <a:lstStyle/>
          <a:p>
            <a:pPr marL="0" indent="0">
              <a:buNone/>
            </a:pPr>
            <a:r>
              <a:rPr lang="en-US" sz="1400" b="1" dirty="0"/>
              <a:t>For those who become pregnant or only have dental coverage through Florida Blue, follow these steps to enroll. </a:t>
            </a:r>
          </a:p>
          <a:p>
            <a:pPr marL="0" indent="0">
              <a:buNone/>
            </a:pPr>
            <a:endParaRPr lang="en-US" sz="1200" b="1" dirty="0"/>
          </a:p>
          <a:p>
            <a:r>
              <a:rPr lang="en-US" sz="1200" dirty="0"/>
              <a:t>Visit </a:t>
            </a:r>
            <a:r>
              <a:rPr lang="en-US" sz="1200" dirty="0">
                <a:solidFill>
                  <a:srgbClr val="0070C0"/>
                </a:solidFill>
              </a:rPr>
              <a:t>www.floridabluedental.com/members</a:t>
            </a:r>
            <a:r>
              <a:rPr lang="en-US" sz="1200" dirty="0"/>
              <a:t> </a:t>
            </a:r>
          </a:p>
          <a:p>
            <a:r>
              <a:rPr lang="en-US" sz="1200" dirty="0"/>
              <a:t>Click “Learn More” under Oral Health for Overall Health </a:t>
            </a:r>
          </a:p>
          <a:p>
            <a:r>
              <a:rPr lang="en-US" sz="1200" dirty="0"/>
              <a:t>Click “Enroll” </a:t>
            </a:r>
          </a:p>
          <a:p>
            <a:r>
              <a:rPr lang="en-US" sz="1200" dirty="0"/>
              <a:t>Simply fill out the online enrollment form</a:t>
            </a: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16946" y="2343747"/>
            <a:ext cx="4446277" cy="2588738"/>
          </a:xfrm>
          <a:prstGeom prst="rect">
            <a:avLst/>
          </a:prstGeom>
          <a:ln>
            <a:solidFill>
              <a:schemeClr val="accent1">
                <a:shade val="50000"/>
              </a:schemeClr>
            </a:solidFill>
          </a:ln>
        </p:spPr>
      </p:pic>
      <p:pic>
        <p:nvPicPr>
          <p:cNvPr id="5" name="Picture 4"/>
          <p:cNvPicPr>
            <a:picLocks noChangeAspect="1"/>
          </p:cNvPicPr>
          <p:nvPr/>
        </p:nvPicPr>
        <p:blipFill>
          <a:blip r:embed="rId4" cstate="print">
            <a:grayscl/>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04747" y="3642042"/>
            <a:ext cx="2659608" cy="2187257"/>
          </a:xfrm>
          <a:prstGeom prst="rect">
            <a:avLst/>
          </a:prstGeom>
          <a:ln>
            <a:solidFill>
              <a:schemeClr val="accent1">
                <a:shade val="50000"/>
              </a:schemeClr>
            </a:solidFill>
          </a:ln>
        </p:spPr>
      </p:pic>
      <p:sp>
        <p:nvSpPr>
          <p:cNvPr id="6" name="Oval 5"/>
          <p:cNvSpPr/>
          <p:nvPr/>
        </p:nvSpPr>
        <p:spPr>
          <a:xfrm>
            <a:off x="512064" y="2501333"/>
            <a:ext cx="116586" cy="116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7" name="Oval 6"/>
          <p:cNvSpPr/>
          <p:nvPr/>
        </p:nvSpPr>
        <p:spPr>
          <a:xfrm>
            <a:off x="512064" y="2724486"/>
            <a:ext cx="116586" cy="116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Oval 7"/>
          <p:cNvSpPr/>
          <p:nvPr/>
        </p:nvSpPr>
        <p:spPr>
          <a:xfrm>
            <a:off x="528682" y="2947639"/>
            <a:ext cx="116586" cy="116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9" name="Oval 8"/>
          <p:cNvSpPr/>
          <p:nvPr/>
        </p:nvSpPr>
        <p:spPr>
          <a:xfrm>
            <a:off x="528682" y="3170792"/>
            <a:ext cx="116586" cy="116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Tree>
    <p:extLst>
      <p:ext uri="{BB962C8B-B14F-4D97-AF65-F5344CB8AC3E}">
        <p14:creationId xmlns:p14="http://schemas.microsoft.com/office/powerpoint/2010/main" val="136893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562"/>
            <a:ext cx="7886700" cy="1401139"/>
          </a:xfrm>
        </p:spPr>
        <p:txBody>
          <a:bodyPr>
            <a:normAutofit/>
          </a:bodyPr>
          <a:lstStyle/>
          <a:p>
            <a:r>
              <a:rPr lang="en-US" sz="3200" dirty="0"/>
              <a:t>Navigating the Nationwide Dental Provider Network</a:t>
            </a:r>
          </a:p>
        </p:txBody>
      </p:sp>
      <p:sp>
        <p:nvSpPr>
          <p:cNvPr id="3" name="Text Placeholder 2"/>
          <p:cNvSpPr>
            <a:spLocks noGrp="1"/>
          </p:cNvSpPr>
          <p:nvPr>
            <p:ph type="body" sz="quarter" idx="10"/>
          </p:nvPr>
        </p:nvSpPr>
        <p:spPr>
          <a:xfrm>
            <a:off x="623889" y="1776046"/>
            <a:ext cx="5676058" cy="3379004"/>
          </a:xfrm>
          <a:ln>
            <a:noFill/>
          </a:ln>
        </p:spPr>
        <p:txBody>
          <a:bodyPr>
            <a:normAutofit fontScale="92500" lnSpcReduction="20000"/>
          </a:bodyPr>
          <a:lstStyle/>
          <a:p>
            <a:pPr marL="0" indent="0">
              <a:buSzPct val="135000"/>
              <a:buNone/>
            </a:pPr>
            <a:r>
              <a:rPr lang="en-US" sz="1700" b="1" dirty="0"/>
              <a:t> Go to </a:t>
            </a:r>
            <a:r>
              <a:rPr lang="en-US" sz="1700" b="1" dirty="0">
                <a:solidFill>
                  <a:srgbClr val="0070C0"/>
                </a:solidFill>
              </a:rPr>
              <a:t>www.floridabluedental.com</a:t>
            </a:r>
            <a:r>
              <a:rPr lang="en-US" sz="1700" b="1" dirty="0"/>
              <a:t> </a:t>
            </a:r>
          </a:p>
          <a:p>
            <a:pPr lvl="1">
              <a:buFont typeface="Wingdings" panose="05000000000000000000" pitchFamily="2" charset="2"/>
              <a:buChar char="§"/>
            </a:pPr>
            <a:r>
              <a:rPr lang="en-US" sz="1200" dirty="0"/>
              <a:t>Click </a:t>
            </a:r>
            <a:r>
              <a:rPr lang="en-US" sz="1200" b="1" dirty="0"/>
              <a:t>Find a Dentist</a:t>
            </a:r>
            <a:r>
              <a:rPr lang="en-US" sz="1200" dirty="0"/>
              <a:t>, found in the navigation bar along the top of the page. </a:t>
            </a:r>
          </a:p>
          <a:p>
            <a:pPr lvl="1">
              <a:buFont typeface="Wingdings" panose="05000000000000000000" pitchFamily="2" charset="2"/>
              <a:buChar char="§"/>
            </a:pPr>
            <a:r>
              <a:rPr lang="en-US" sz="1200" dirty="0"/>
              <a:t>Go to </a:t>
            </a:r>
            <a:r>
              <a:rPr lang="en-US" sz="1200" b="1" dirty="0"/>
              <a:t>Dentist Information </a:t>
            </a:r>
            <a:r>
              <a:rPr lang="en-US" sz="1200" dirty="0"/>
              <a:t>on the second line and choose </a:t>
            </a:r>
            <a:r>
              <a:rPr lang="en-US" sz="1200" b="1" dirty="0"/>
              <a:t>Type of Dentist </a:t>
            </a:r>
            <a:r>
              <a:rPr lang="en-US" sz="1200" dirty="0"/>
              <a:t>and enter the Dentist’s name. </a:t>
            </a:r>
          </a:p>
          <a:p>
            <a:pPr marL="0" indent="0">
              <a:buNone/>
            </a:pPr>
            <a:endParaRPr lang="en-US" dirty="0"/>
          </a:p>
          <a:p>
            <a:pPr marL="0" indent="0">
              <a:buSzPct val="135000"/>
              <a:buNone/>
            </a:pPr>
            <a:r>
              <a:rPr lang="en-US" dirty="0"/>
              <a:t> </a:t>
            </a:r>
            <a:r>
              <a:rPr lang="en-US" sz="1700" b="1" dirty="0"/>
              <a:t>Choose your </a:t>
            </a:r>
            <a:r>
              <a:rPr lang="en-US" sz="1700" b="1" dirty="0">
                <a:solidFill>
                  <a:srgbClr val="0070C0"/>
                </a:solidFill>
              </a:rPr>
              <a:t>dental insurance plan </a:t>
            </a:r>
          </a:p>
          <a:p>
            <a:pPr lvl="1">
              <a:buFont typeface="Wingdings" panose="05000000000000000000" pitchFamily="2" charset="2"/>
              <a:buChar char="§"/>
            </a:pPr>
            <a:r>
              <a:rPr lang="en-US" sz="1200" dirty="0"/>
              <a:t>Choose your dental insurance plan from the drop-down menu under </a:t>
            </a:r>
            <a:r>
              <a:rPr lang="en-US" sz="1200" b="1" dirty="0"/>
              <a:t>Insurance Plan Information </a:t>
            </a:r>
            <a:r>
              <a:rPr lang="en-US" sz="1200" dirty="0"/>
              <a:t>(this information is available on your BlueDental ID card.) Selecting your plan ensures that your search will only list providers who are part of your plan’s network. </a:t>
            </a:r>
          </a:p>
          <a:p>
            <a:endParaRPr lang="en-US" dirty="0"/>
          </a:p>
          <a:p>
            <a:pPr marL="0" indent="0">
              <a:buSzPct val="135000"/>
              <a:buNone/>
            </a:pPr>
            <a:r>
              <a:rPr lang="en-US" sz="1700" dirty="0"/>
              <a:t> </a:t>
            </a:r>
            <a:r>
              <a:rPr lang="en-US" sz="1700" b="1" dirty="0"/>
              <a:t>Choose your </a:t>
            </a:r>
            <a:r>
              <a:rPr lang="en-US" sz="1700" b="1" dirty="0">
                <a:solidFill>
                  <a:srgbClr val="0070C0"/>
                </a:solidFill>
              </a:rPr>
              <a:t>location </a:t>
            </a:r>
          </a:p>
          <a:p>
            <a:pPr lvl="1">
              <a:buFont typeface="Wingdings" panose="05000000000000000000" pitchFamily="2" charset="2"/>
              <a:buChar char="§"/>
            </a:pPr>
            <a:r>
              <a:rPr lang="en-US" sz="1275" dirty="0"/>
              <a:t>Narrow your search by Zip Code/Distance, Address or County and click </a:t>
            </a:r>
            <a:r>
              <a:rPr lang="en-US" sz="1275" b="1" dirty="0"/>
              <a:t>Search</a:t>
            </a:r>
            <a:r>
              <a:rPr lang="en-US" sz="1275" dirty="0"/>
              <a:t>. </a:t>
            </a:r>
          </a:p>
          <a:p>
            <a:pPr lvl="1">
              <a:buFont typeface="Wingdings" panose="05000000000000000000" pitchFamily="2" charset="2"/>
              <a:buChar char="§"/>
            </a:pPr>
            <a:r>
              <a:rPr lang="en-US" sz="1275" dirty="0"/>
              <a:t>If you’d like to narrow your search even further, click </a:t>
            </a:r>
            <a:r>
              <a:rPr lang="en-US" sz="1275" b="1" dirty="0"/>
              <a:t>within </a:t>
            </a:r>
            <a:r>
              <a:rPr lang="en-US" sz="1275" dirty="0"/>
              <a:t>and enter a distance. This feature will allow you to narrow your search for a dentist based on the nearest location to you. </a:t>
            </a:r>
          </a:p>
          <a:p>
            <a:pPr lvl="0"/>
            <a:endParaRPr lang="en-US" dirty="0"/>
          </a:p>
          <a:p>
            <a:pPr lvl="0"/>
            <a:endParaRPr lang="en-US" dirty="0"/>
          </a:p>
          <a:p>
            <a:pPr>
              <a:buClr>
                <a:schemeClr val="accent1"/>
              </a:buClr>
              <a:buFont typeface="Wingdings" panose="05000000000000000000" pitchFamily="2" charset="2"/>
              <a:buChar char="§"/>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323" y="1673701"/>
            <a:ext cx="2429214" cy="3550940"/>
          </a:xfrm>
          <a:prstGeom prst="rect">
            <a:avLst/>
          </a:prstGeom>
        </p:spPr>
      </p:pic>
    </p:spTree>
    <p:extLst>
      <p:ext uri="{BB962C8B-B14F-4D97-AF65-F5344CB8AC3E}">
        <p14:creationId xmlns:p14="http://schemas.microsoft.com/office/powerpoint/2010/main" val="382941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8939"/>
            <a:ext cx="7886700" cy="1239715"/>
          </a:xfrm>
        </p:spPr>
        <p:txBody>
          <a:bodyPr>
            <a:normAutofit/>
          </a:bodyPr>
          <a:lstStyle/>
          <a:p>
            <a:r>
              <a:rPr lang="en-US" sz="3200" dirty="0"/>
              <a:t>Cosmetic and Orthodontic Discount Programs</a:t>
            </a:r>
          </a:p>
        </p:txBody>
      </p:sp>
      <p:sp>
        <p:nvSpPr>
          <p:cNvPr id="3" name="Text Placeholder 2"/>
          <p:cNvSpPr>
            <a:spLocks noGrp="1"/>
          </p:cNvSpPr>
          <p:nvPr>
            <p:ph type="body" sz="quarter" idx="10"/>
          </p:nvPr>
        </p:nvSpPr>
        <p:spPr>
          <a:xfrm>
            <a:off x="4563209" y="1690692"/>
            <a:ext cx="4250510" cy="2399396"/>
          </a:xfrm>
        </p:spPr>
        <p:txBody>
          <a:bodyPr>
            <a:normAutofit/>
          </a:bodyPr>
          <a:lstStyle/>
          <a:p>
            <a:pPr marL="0" lvl="0" indent="0">
              <a:buNone/>
            </a:pPr>
            <a:r>
              <a:rPr lang="en-US" sz="1900" dirty="0">
                <a:solidFill>
                  <a:srgbClr val="0070C0"/>
                </a:solidFill>
                <a:latin typeface="+mn-lt"/>
              </a:rPr>
              <a:t>Cosmetic Dental Discount Program</a:t>
            </a:r>
            <a:r>
              <a:rPr lang="en-US" sz="900" dirty="0">
                <a:solidFill>
                  <a:srgbClr val="0070C0"/>
                </a:solidFill>
                <a:latin typeface="+mn-lt"/>
              </a:rPr>
              <a:t>2</a:t>
            </a:r>
          </a:p>
          <a:p>
            <a:pPr marL="0" lvl="0" indent="0">
              <a:lnSpc>
                <a:spcPct val="90000"/>
              </a:lnSpc>
              <a:buNone/>
            </a:pPr>
            <a:r>
              <a:rPr lang="en-US" sz="1200" dirty="0">
                <a:solidFill>
                  <a:prstClr val="black"/>
                </a:solidFill>
                <a:latin typeface="+mn-lt"/>
              </a:rPr>
              <a:t>Experience significant savings on cosmetic procedures</a:t>
            </a:r>
          </a:p>
          <a:p>
            <a:pPr marL="0" lvl="0" indent="0">
              <a:lnSpc>
                <a:spcPct val="90000"/>
              </a:lnSpc>
              <a:buNone/>
            </a:pPr>
            <a:r>
              <a:rPr lang="en-US" sz="1200" dirty="0">
                <a:solidFill>
                  <a:prstClr val="black"/>
                </a:solidFill>
                <a:latin typeface="+mn-lt"/>
              </a:rPr>
              <a:t>by visiting a dentist who participates in our cosmetic</a:t>
            </a:r>
          </a:p>
          <a:p>
            <a:pPr marL="0" lvl="0" indent="0">
              <a:lnSpc>
                <a:spcPct val="90000"/>
              </a:lnSpc>
              <a:buNone/>
            </a:pPr>
            <a:r>
              <a:rPr lang="en-US" sz="1200" dirty="0">
                <a:solidFill>
                  <a:prstClr val="black"/>
                </a:solidFill>
                <a:latin typeface="+mn-lt"/>
              </a:rPr>
              <a:t>dental discount network</a:t>
            </a:r>
            <a:r>
              <a:rPr lang="en-US" sz="800" dirty="0">
                <a:solidFill>
                  <a:prstClr val="black"/>
                </a:solidFill>
                <a:latin typeface="+mn-lt"/>
              </a:rPr>
              <a:t>1</a:t>
            </a:r>
            <a:r>
              <a:rPr lang="en-US" sz="1200" dirty="0">
                <a:solidFill>
                  <a:prstClr val="black"/>
                </a:solidFill>
                <a:latin typeface="+mn-lt"/>
              </a:rPr>
              <a:t>. This discount provides a 20%</a:t>
            </a:r>
          </a:p>
          <a:p>
            <a:pPr marL="0" lvl="0" indent="0">
              <a:lnSpc>
                <a:spcPct val="90000"/>
              </a:lnSpc>
              <a:buNone/>
            </a:pPr>
            <a:r>
              <a:rPr lang="en-US" sz="1200" dirty="0">
                <a:solidFill>
                  <a:prstClr val="black"/>
                </a:solidFill>
                <a:latin typeface="+mn-lt"/>
              </a:rPr>
              <a:t>savings on the following procedures:</a:t>
            </a:r>
          </a:p>
          <a:p>
            <a:pPr marL="0" lvl="0" indent="0">
              <a:lnSpc>
                <a:spcPct val="90000"/>
              </a:lnSpc>
              <a:buNone/>
            </a:pPr>
            <a:r>
              <a:rPr lang="en-US" sz="1200" dirty="0">
                <a:solidFill>
                  <a:prstClr val="black"/>
                </a:solidFill>
                <a:latin typeface="+mn-lt"/>
              </a:rPr>
              <a:t>• Cosmetic Contouring</a:t>
            </a:r>
          </a:p>
          <a:p>
            <a:pPr marL="0" lvl="0" indent="0">
              <a:lnSpc>
                <a:spcPct val="90000"/>
              </a:lnSpc>
              <a:buNone/>
            </a:pPr>
            <a:r>
              <a:rPr lang="en-US" sz="1200" dirty="0">
                <a:solidFill>
                  <a:prstClr val="black"/>
                </a:solidFill>
                <a:latin typeface="+mn-lt"/>
              </a:rPr>
              <a:t>• Laminate Veneer (porcelain or composite)</a:t>
            </a:r>
          </a:p>
          <a:p>
            <a:pPr marL="0" lvl="0" indent="0">
              <a:lnSpc>
                <a:spcPct val="90000"/>
              </a:lnSpc>
              <a:buNone/>
            </a:pPr>
            <a:r>
              <a:rPr lang="en-US" sz="1200" dirty="0">
                <a:solidFill>
                  <a:prstClr val="black"/>
                </a:solidFill>
                <a:latin typeface="+mn-lt"/>
              </a:rPr>
              <a:t>• Whitening (in the office or at-home system)</a:t>
            </a:r>
          </a:p>
          <a:p>
            <a:pPr marL="0" lvl="0" indent="0">
              <a:lnSpc>
                <a:spcPct val="90000"/>
              </a:lnSpc>
              <a:buNone/>
            </a:pPr>
            <a:r>
              <a:rPr lang="en-US" sz="1200" dirty="0">
                <a:solidFill>
                  <a:prstClr val="black"/>
                </a:solidFill>
                <a:latin typeface="+mn-lt"/>
              </a:rPr>
              <a:t>• Implant/Abutment/Crown</a:t>
            </a:r>
            <a:r>
              <a:rPr lang="en-US" sz="800" dirty="0">
                <a:solidFill>
                  <a:prstClr val="black"/>
                </a:solidFill>
                <a:latin typeface="+mn-lt"/>
              </a:rPr>
              <a:t>3</a:t>
            </a:r>
          </a:p>
          <a:p>
            <a:endParaRPr lang="en-US" dirty="0"/>
          </a:p>
        </p:txBody>
      </p:sp>
      <p:sp>
        <p:nvSpPr>
          <p:cNvPr id="4" name="TextBox 3"/>
          <p:cNvSpPr txBox="1"/>
          <p:nvPr/>
        </p:nvSpPr>
        <p:spPr>
          <a:xfrm>
            <a:off x="518529" y="1690692"/>
            <a:ext cx="3672800" cy="919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rPr>
              <a:t>Orthodontic Discount Program</a:t>
            </a:r>
            <a:r>
              <a:rPr kumimoji="0" lang="en-US" sz="800" b="0" i="0" u="none" strike="noStrike" kern="1200" cap="none" spc="0" normalizeH="0" baseline="0" noProof="0" dirty="0">
                <a:ln>
                  <a:noFill/>
                </a:ln>
                <a:solidFill>
                  <a:srgbClr val="0070C0"/>
                </a:solidFill>
                <a:effectLst/>
                <a:uLnTx/>
                <a:uFillTx/>
                <a:latin typeface="Arial" panose="020B0604020202020204"/>
                <a:ea typeface="+mn-ea"/>
                <a:cs typeface="+mn-cs"/>
              </a:rPr>
              <a:t>2</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Receive a 20% discount on your total case fee when you choose an orthodontist in our Orthodontic Discount Program provider network.</a:t>
            </a:r>
          </a:p>
        </p:txBody>
      </p:sp>
      <p:sp>
        <p:nvSpPr>
          <p:cNvPr id="5" name="TextBox 4"/>
          <p:cNvSpPr txBox="1"/>
          <p:nvPr/>
        </p:nvSpPr>
        <p:spPr>
          <a:xfrm>
            <a:off x="0" y="6211669"/>
            <a:ext cx="75789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1 Networks are comprised of independent contracted dentists.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 Certain dentists intend to offer discounted prices on certain non-covered services to our members. Because these providers are not legally required to offer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these discounts, you should contact the individual provider to inquire about the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 discount does not apply if coverage for orthodontia or implants is included in your dental benefit plan.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716598"/>
            <a:ext cx="3562679" cy="3132922"/>
          </a:xfrm>
          <a:prstGeom prst="rect">
            <a:avLst/>
          </a:prstGeom>
        </p:spPr>
      </p:pic>
      <p:sp>
        <p:nvSpPr>
          <p:cNvPr id="7" name="TextBox 6"/>
          <p:cNvSpPr txBox="1"/>
          <p:nvPr/>
        </p:nvSpPr>
        <p:spPr>
          <a:xfrm>
            <a:off x="4563209" y="4500447"/>
            <a:ext cx="3757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3</a:t>
            </a: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Certain dentists have voluntarily agreed to offer a 20% discount off their usual charge for non-covered cosmetic or orthodontic services. These dentists are identified by an affiliation to either the Cosmetic Dental Discount Program or Orthodontic Discount Program. Because these dentists are neither contractually nor legally bound to offer these discounts, we recommend that you contact the provider to inquire about the continued availability of any discount prior to scheduling an appointment.</a:t>
            </a:r>
          </a:p>
        </p:txBody>
      </p:sp>
    </p:spTree>
    <p:extLst>
      <p:ext uri="{BB962C8B-B14F-4D97-AF65-F5344CB8AC3E}">
        <p14:creationId xmlns:p14="http://schemas.microsoft.com/office/powerpoint/2010/main" val="48352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New BlueDental Loyalty Program</a:t>
            </a:r>
          </a:p>
        </p:txBody>
      </p:sp>
      <p:pic>
        <p:nvPicPr>
          <p:cNvPr id="4" name="Picture 3"/>
          <p:cNvPicPr>
            <a:picLocks noChangeAspect="1"/>
          </p:cNvPicPr>
          <p:nvPr/>
        </p:nvPicPr>
        <p:blipFill>
          <a:blip r:embed="rId2"/>
          <a:stretch>
            <a:fillRect/>
          </a:stretch>
        </p:blipFill>
        <p:spPr>
          <a:xfrm>
            <a:off x="1389184" y="1826993"/>
            <a:ext cx="6435970" cy="3903406"/>
          </a:xfrm>
          <a:prstGeom prst="rect">
            <a:avLst/>
          </a:prstGeom>
        </p:spPr>
      </p:pic>
    </p:spTree>
    <p:extLst>
      <p:ext uri="{BB962C8B-B14F-4D97-AF65-F5344CB8AC3E}">
        <p14:creationId xmlns:p14="http://schemas.microsoft.com/office/powerpoint/2010/main" val="191821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32" y="4492869"/>
            <a:ext cx="8686800" cy="1107831"/>
          </a:xfrm>
        </p:spPr>
        <p:txBody>
          <a:bodyPr/>
          <a:lstStyle/>
          <a:p>
            <a:r>
              <a:rPr lang="en-US" sz="3600" dirty="0"/>
              <a:t>Questions?</a:t>
            </a:r>
          </a:p>
        </p:txBody>
      </p:sp>
    </p:spTree>
    <p:extLst>
      <p:ext uri="{BB962C8B-B14F-4D97-AF65-F5344CB8AC3E}">
        <p14:creationId xmlns:p14="http://schemas.microsoft.com/office/powerpoint/2010/main" val="131906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chor="ctr" anchorCtr="0"/>
          <a:lstStyle/>
          <a:p>
            <a:r>
              <a:rPr lang="en-US" sz="6000" dirty="0" err="1"/>
              <a:t>USAble</a:t>
            </a:r>
            <a:r>
              <a:rPr lang="en-US" sz="6000" dirty="0"/>
              <a:t> Life</a:t>
            </a:r>
          </a:p>
        </p:txBody>
      </p:sp>
      <p:sp>
        <p:nvSpPr>
          <p:cNvPr id="7" name="Text Placeholder 6"/>
          <p:cNvSpPr>
            <a:spLocks noGrp="1"/>
          </p:cNvSpPr>
          <p:nvPr>
            <p:ph type="body" sz="quarter" idx="12"/>
          </p:nvPr>
        </p:nvSpPr>
        <p:spPr/>
        <p:txBody>
          <a:bodyPr/>
          <a:lstStyle/>
          <a:p>
            <a:r>
              <a:rPr lang="en-US" dirty="0"/>
              <a:t>Consumer Supplemental Products</a:t>
            </a:r>
          </a:p>
        </p:txBody>
      </p:sp>
    </p:spTree>
    <p:extLst>
      <p:ext uri="{BB962C8B-B14F-4D97-AF65-F5344CB8AC3E}">
        <p14:creationId xmlns:p14="http://schemas.microsoft.com/office/powerpoint/2010/main" val="389704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Products</a:t>
            </a:r>
          </a:p>
        </p:txBody>
      </p:sp>
      <p:sp>
        <p:nvSpPr>
          <p:cNvPr id="5" name="Content Placeholder 4"/>
          <p:cNvSpPr>
            <a:spLocks noGrp="1"/>
          </p:cNvSpPr>
          <p:nvPr>
            <p:ph sz="quarter" idx="11"/>
          </p:nvPr>
        </p:nvSpPr>
        <p:spPr>
          <a:xfrm>
            <a:off x="628650" y="1160585"/>
            <a:ext cx="7886700" cy="3105186"/>
          </a:xfrm>
        </p:spPr>
        <p:txBody>
          <a:bodyPr>
            <a:normAutofit/>
          </a:bodyPr>
          <a:lstStyle/>
          <a:p>
            <a:r>
              <a:rPr lang="en-US" sz="1600" dirty="0"/>
              <a:t>Coverage is available to the applicant and their dependents</a:t>
            </a:r>
          </a:p>
          <a:p>
            <a:r>
              <a:rPr lang="en-US" sz="1600" dirty="0"/>
              <a:t>Cash benefits are paid directly to the member to use as they choose</a:t>
            </a:r>
          </a:p>
          <a:p>
            <a:r>
              <a:rPr lang="en-US" sz="1600" dirty="0"/>
              <a:t>Policy is guaranteed renewable</a:t>
            </a:r>
          </a:p>
          <a:p>
            <a:r>
              <a:rPr lang="en-US" sz="1600" dirty="0"/>
              <a:t>Rates don’t increase due to age (locked into age at effective date)</a:t>
            </a:r>
          </a:p>
          <a:p>
            <a:r>
              <a:rPr lang="en-US" sz="1600" dirty="0"/>
              <a:t>Not coordinated with health plans</a:t>
            </a:r>
          </a:p>
          <a:p>
            <a:r>
              <a:rPr lang="en-US" sz="1600" dirty="0"/>
              <a:t>Monthly, quarterly, semi-annual and annual billing options</a:t>
            </a:r>
          </a:p>
          <a:p>
            <a:r>
              <a:rPr lang="en-US" sz="1600" dirty="0"/>
              <a:t>Credit cards accepted for binder payment</a:t>
            </a:r>
          </a:p>
          <a:p>
            <a:r>
              <a:rPr lang="en-US" sz="1600" dirty="0"/>
              <a:t>Effective dates on the 1</a:t>
            </a:r>
            <a:r>
              <a:rPr lang="en-US" sz="1600" baseline="30000" dirty="0"/>
              <a:t>st</a:t>
            </a:r>
            <a:r>
              <a:rPr lang="en-US" sz="1600" dirty="0"/>
              <a:t> and 15</a:t>
            </a:r>
            <a:r>
              <a:rPr lang="en-US" sz="1600" baseline="30000" dirty="0"/>
              <a:t>th</a:t>
            </a:r>
            <a:r>
              <a:rPr lang="en-US" sz="1600" dirty="0"/>
              <a:t> of the month</a:t>
            </a:r>
          </a:p>
          <a:p>
            <a:r>
              <a:rPr lang="en-US" sz="1600" dirty="0"/>
              <a:t>Agents must be appointed with USAble Life to sell these products.</a:t>
            </a:r>
            <a:endParaRPr lang="en-US" sz="1600" b="1" u="sng" dirty="0">
              <a:solidFill>
                <a:srgbClr val="0082CA"/>
              </a:solidFill>
            </a:endParaRPr>
          </a:p>
          <a:p>
            <a:endParaRPr lang="en-US" dirty="0"/>
          </a:p>
        </p:txBody>
      </p:sp>
      <p:sp>
        <p:nvSpPr>
          <p:cNvPr id="3" name="Text Placeholder 2"/>
          <p:cNvSpPr>
            <a:spLocks noGrp="1"/>
          </p:cNvSpPr>
          <p:nvPr>
            <p:ph type="body" sz="quarter" idx="13"/>
          </p:nvPr>
        </p:nvSpPr>
        <p:spPr>
          <a:xfrm>
            <a:off x="628650" y="639446"/>
            <a:ext cx="7886700" cy="355761"/>
          </a:xfrm>
        </p:spPr>
        <p:txBody>
          <a:bodyPr/>
          <a:lstStyle/>
          <a:p>
            <a:r>
              <a:rPr lang="en-US" dirty="0"/>
              <a:t>Product overview</a:t>
            </a:r>
          </a:p>
        </p:txBody>
      </p:sp>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474345" y="4386058"/>
            <a:ext cx="1870764" cy="2270774"/>
            <a:chOff x="474345" y="4047730"/>
            <a:chExt cx="1870764" cy="2270774"/>
          </a:xfrm>
        </p:grpSpPr>
        <p:grpSp>
          <p:nvGrpSpPr>
            <p:cNvPr id="6" name="Group 5"/>
            <p:cNvGrpSpPr/>
            <p:nvPr/>
          </p:nvGrpSpPr>
          <p:grpSpPr>
            <a:xfrm>
              <a:off x="628650" y="4047730"/>
              <a:ext cx="1562154" cy="808814"/>
              <a:chOff x="1110933" y="1276954"/>
              <a:chExt cx="1562154" cy="808814"/>
            </a:xfrm>
            <a:solidFill>
              <a:srgbClr val="002856"/>
            </a:solidFill>
          </p:grpSpPr>
          <p:sp>
            <p:nvSpPr>
              <p:cNvPr id="7" name="Rectangle 6"/>
              <p:cNvSpPr/>
              <p:nvPr/>
            </p:nvSpPr>
            <p:spPr>
              <a:xfrm>
                <a:off x="1110933" y="1276954"/>
                <a:ext cx="1562154" cy="808814"/>
              </a:xfrm>
              <a:prstGeom prst="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Accident</a:t>
                </a:r>
              </a:p>
            </p:txBody>
          </p:sp>
          <p:sp>
            <p:nvSpPr>
              <p:cNvPr id="8" name="Rectangle 7"/>
              <p:cNvSpPr/>
              <p:nvPr/>
            </p:nvSpPr>
            <p:spPr>
              <a:xfrm>
                <a:off x="1110933" y="1276954"/>
                <a:ext cx="1562154" cy="808814"/>
              </a:xfrm>
              <a:prstGeom prst="rect">
                <a:avLst/>
              </a:prstGeom>
              <a:solidFill>
                <a:srgbClr val="0082CA"/>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Accident</a:t>
                </a:r>
              </a:p>
            </p:txBody>
          </p:sp>
        </p:grpSp>
        <p:sp>
          <p:nvSpPr>
            <p:cNvPr id="11" name="Rectangle 10"/>
            <p:cNvSpPr/>
            <p:nvPr/>
          </p:nvSpPr>
          <p:spPr>
            <a:xfrm>
              <a:off x="474345" y="4951583"/>
              <a:ext cx="1870764" cy="1366921"/>
            </a:xfrm>
            <a:prstGeom prst="rect">
              <a:avLst/>
            </a:prstGeom>
          </p:spPr>
          <p:txBody>
            <a:bodyPr wrap="square">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plan choices that cover select accidents in addition to accidental death or dismemberment </a:t>
              </a:r>
            </a:p>
          </p:txBody>
        </p:sp>
      </p:grpSp>
      <p:grpSp>
        <p:nvGrpSpPr>
          <p:cNvPr id="15" name="Group 14"/>
          <p:cNvGrpSpPr/>
          <p:nvPr/>
        </p:nvGrpSpPr>
        <p:grpSpPr>
          <a:xfrm>
            <a:off x="3080066" y="4386058"/>
            <a:ext cx="1870764" cy="2270774"/>
            <a:chOff x="2315407" y="4047730"/>
            <a:chExt cx="1870764" cy="2270774"/>
          </a:xfrm>
        </p:grpSpPr>
        <p:sp>
          <p:nvSpPr>
            <p:cNvPr id="9" name="Rectangle 8"/>
            <p:cNvSpPr/>
            <p:nvPr/>
          </p:nvSpPr>
          <p:spPr>
            <a:xfrm>
              <a:off x="2469712" y="4047730"/>
              <a:ext cx="1562154" cy="808814"/>
            </a:xfrm>
            <a:prstGeom prst="rect">
              <a:avLst/>
            </a:prstGeom>
            <a:solidFill>
              <a:srgbClr val="0082C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45720" r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Critical Illness</a:t>
              </a:r>
            </a:p>
          </p:txBody>
        </p:sp>
        <p:sp>
          <p:nvSpPr>
            <p:cNvPr id="12" name="Rectangle 11"/>
            <p:cNvSpPr/>
            <p:nvPr/>
          </p:nvSpPr>
          <p:spPr>
            <a:xfrm>
              <a:off x="2315407" y="4951583"/>
              <a:ext cx="1870764" cy="1366921"/>
            </a:xfrm>
            <a:prstGeom prst="rect">
              <a:avLst/>
            </a:prstGeom>
          </p:spPr>
          <p:txBody>
            <a:bodyPr wrap="square">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$10,000-$50,000 benefit options upon first diagnosis of a covered illness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(i.e. cancer, heart attack, stroke)</a:t>
              </a:r>
            </a:p>
          </p:txBody>
        </p:sp>
      </p:grpSp>
      <p:grpSp>
        <p:nvGrpSpPr>
          <p:cNvPr id="16" name="Group 15"/>
          <p:cNvGrpSpPr/>
          <p:nvPr/>
        </p:nvGrpSpPr>
        <p:grpSpPr>
          <a:xfrm>
            <a:off x="5685787" y="4386058"/>
            <a:ext cx="1870764" cy="2270774"/>
            <a:chOff x="4186171" y="4047730"/>
            <a:chExt cx="1870764" cy="2270774"/>
          </a:xfrm>
        </p:grpSpPr>
        <p:sp>
          <p:nvSpPr>
            <p:cNvPr id="10" name="Rectangle 9"/>
            <p:cNvSpPr/>
            <p:nvPr/>
          </p:nvSpPr>
          <p:spPr>
            <a:xfrm>
              <a:off x="4310774" y="4047730"/>
              <a:ext cx="1562154" cy="808814"/>
            </a:xfrm>
            <a:prstGeom prst="rect">
              <a:avLst/>
            </a:prstGeom>
            <a:solidFill>
              <a:srgbClr val="0082C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Hospital</a:t>
              </a:r>
            </a:p>
          </p:txBody>
        </p:sp>
        <p:sp>
          <p:nvSpPr>
            <p:cNvPr id="13" name="Rectangle 12"/>
            <p:cNvSpPr/>
            <p:nvPr/>
          </p:nvSpPr>
          <p:spPr>
            <a:xfrm>
              <a:off x="4186171" y="4951583"/>
              <a:ext cx="1870764" cy="1366921"/>
            </a:xfrm>
            <a:prstGeom prst="rect">
              <a:avLst/>
            </a:prstGeom>
          </p:spPr>
          <p:txBody>
            <a:bodyPr wrap="square">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plan choices that pay daily confinement amounts in addition to annual hospital admission and special ICU rates </a:t>
              </a:r>
            </a:p>
          </p:txBody>
        </p:sp>
      </p:grpSp>
    </p:spTree>
    <p:extLst>
      <p:ext uri="{BB962C8B-B14F-4D97-AF65-F5344CB8AC3E}">
        <p14:creationId xmlns:p14="http://schemas.microsoft.com/office/powerpoint/2010/main" val="70803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err="1"/>
              <a:t>BlueDental</a:t>
            </a:r>
            <a:r>
              <a:rPr lang="en-US" sz="3200" dirty="0"/>
              <a:t> Plans</a:t>
            </a:r>
          </a:p>
        </p:txBody>
      </p:sp>
      <p:sp>
        <p:nvSpPr>
          <p:cNvPr id="5" name="Text Placeholder 4"/>
          <p:cNvSpPr>
            <a:spLocks noGrp="1"/>
          </p:cNvSpPr>
          <p:nvPr>
            <p:ph type="body" sz="quarter" idx="10"/>
          </p:nvPr>
        </p:nvSpPr>
        <p:spPr>
          <a:xfrm>
            <a:off x="1216152" y="1798479"/>
            <a:ext cx="7299198" cy="3931920"/>
          </a:xfrm>
        </p:spPr>
        <p:txBody>
          <a:bodyPr/>
          <a:lstStyle/>
          <a:p>
            <a:pPr marL="0" indent="0">
              <a:buNone/>
            </a:pPr>
            <a:r>
              <a:rPr lang="en-US" dirty="0">
                <a:latin typeface="Arial Black" panose="020B0A04020102020204" pitchFamily="34" charset="0"/>
              </a:rPr>
              <a:t>Qualified Plans</a:t>
            </a:r>
          </a:p>
          <a:p>
            <a:r>
              <a:rPr lang="en-US" dirty="0" err="1"/>
              <a:t>BlueDental</a:t>
            </a:r>
            <a:r>
              <a:rPr lang="en-US" dirty="0"/>
              <a:t> Copayment</a:t>
            </a:r>
          </a:p>
          <a:p>
            <a:r>
              <a:rPr lang="en-US" dirty="0" err="1"/>
              <a:t>BlueDental</a:t>
            </a:r>
            <a:r>
              <a:rPr lang="en-US" dirty="0"/>
              <a:t> Choice</a:t>
            </a:r>
          </a:p>
          <a:p>
            <a:pPr marL="0" indent="0">
              <a:buNone/>
            </a:pPr>
            <a:endParaRPr lang="en-US" b="1" dirty="0"/>
          </a:p>
          <a:p>
            <a:pPr marL="0" indent="0">
              <a:buNone/>
            </a:pPr>
            <a:r>
              <a:rPr lang="en-US" dirty="0">
                <a:latin typeface="Arial Black" panose="020B0A04020102020204" pitchFamily="34" charset="0"/>
              </a:rPr>
              <a:t>Non-Qualified Plan</a:t>
            </a:r>
          </a:p>
          <a:p>
            <a:r>
              <a:rPr lang="en-US" dirty="0" err="1"/>
              <a:t>BlueDental</a:t>
            </a:r>
            <a:r>
              <a:rPr lang="en-US" dirty="0"/>
              <a:t> Care Prepaid FI315</a:t>
            </a:r>
          </a:p>
          <a:p>
            <a:endParaRPr lang="en-US" dirty="0"/>
          </a:p>
          <a:p>
            <a:endParaRPr lang="en-US" dirty="0"/>
          </a:p>
        </p:txBody>
      </p:sp>
      <p:pic>
        <p:nvPicPr>
          <p:cNvPr id="6" name="Picture 2" descr="\\bcbsfl.com\Users\ROC02\E4E6\My Documents\FCL Dental\element pngs\gree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92" y="1798483"/>
            <a:ext cx="500063" cy="500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bcbsfl.com\Users\ROC02\E4E6\My Documents\FCL Dental\element pngs\gree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91" y="3310100"/>
            <a:ext cx="500063" cy="50006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p:nvSpPr>
        <p:spPr>
          <a:xfrm>
            <a:off x="4"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535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Products</a:t>
            </a:r>
          </a:p>
        </p:txBody>
      </p:sp>
      <p:sp>
        <p:nvSpPr>
          <p:cNvPr id="3" name="Text Placeholder 2"/>
          <p:cNvSpPr>
            <a:spLocks noGrp="1"/>
          </p:cNvSpPr>
          <p:nvPr>
            <p:ph type="body" sz="quarter" idx="13"/>
          </p:nvPr>
        </p:nvSpPr>
        <p:spPr/>
        <p:txBody>
          <a:bodyPr/>
          <a:lstStyle/>
          <a:p>
            <a:r>
              <a:rPr lang="en-US" dirty="0"/>
              <a:t>Underwriting</a:t>
            </a:r>
          </a:p>
        </p:txBody>
      </p:sp>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18" name="Group 17"/>
          <p:cNvGrpSpPr/>
          <p:nvPr/>
        </p:nvGrpSpPr>
        <p:grpSpPr>
          <a:xfrm>
            <a:off x="757809" y="1459978"/>
            <a:ext cx="1870764" cy="4995686"/>
            <a:chOff x="547497" y="1459978"/>
            <a:chExt cx="1870764" cy="4995686"/>
          </a:xfrm>
        </p:grpSpPr>
        <p:grpSp>
          <p:nvGrpSpPr>
            <p:cNvPr id="6" name="Group 5"/>
            <p:cNvGrpSpPr/>
            <p:nvPr/>
          </p:nvGrpSpPr>
          <p:grpSpPr>
            <a:xfrm>
              <a:off x="701802" y="1459978"/>
              <a:ext cx="1562154" cy="808814"/>
              <a:chOff x="1110933" y="1276954"/>
              <a:chExt cx="1562154" cy="808814"/>
            </a:xfrm>
            <a:solidFill>
              <a:srgbClr val="0082CA"/>
            </a:solidFill>
          </p:grpSpPr>
          <p:sp>
            <p:nvSpPr>
              <p:cNvPr id="7" name="Rectangle 6"/>
              <p:cNvSpPr/>
              <p:nvPr/>
            </p:nvSpPr>
            <p:spPr>
              <a:xfrm>
                <a:off x="1110933" y="1276954"/>
                <a:ext cx="1562154" cy="808814"/>
              </a:xfrm>
              <a:prstGeom prst="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Accident</a:t>
                </a:r>
              </a:p>
            </p:txBody>
          </p:sp>
          <p:sp>
            <p:nvSpPr>
              <p:cNvPr id="8" name="Rectangle 7"/>
              <p:cNvSpPr/>
              <p:nvPr/>
            </p:nvSpPr>
            <p:spPr>
              <a:xfrm>
                <a:off x="1110933" y="1276954"/>
                <a:ext cx="1562154" cy="808814"/>
              </a:xfrm>
              <a:prstGeom prst="rect">
                <a:avLst/>
              </a:prstGeom>
              <a:grp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Accident</a:t>
                </a:r>
              </a:p>
            </p:txBody>
          </p:sp>
        </p:grpSp>
        <p:sp>
          <p:nvSpPr>
            <p:cNvPr id="11" name="Rectangle 10"/>
            <p:cNvSpPr/>
            <p:nvPr/>
          </p:nvSpPr>
          <p:spPr>
            <a:xfrm>
              <a:off x="547497" y="2363831"/>
              <a:ext cx="1870764" cy="4091833"/>
            </a:xfrm>
            <a:prstGeom prst="rect">
              <a:avLst/>
            </a:prstGeom>
          </p:spPr>
          <p:txBody>
            <a:bodyPr wrap="square">
              <a:norm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Knock out questions determine eligibility (e.g. occupation &amp; driver’s license)</a:t>
              </a:r>
            </a:p>
            <a:p>
              <a:pPr marL="0" marR="0" lvl="0" indent="0" algn="ctr" defTabSz="457200" rtl="0" eaLnBrk="1" fontAlgn="auto" latinLnBrk="0" hangingPunct="1">
                <a:lnSpc>
                  <a:spcPct val="100000"/>
                </a:lnSpc>
                <a:spcBef>
                  <a:spcPct val="0"/>
                </a:spcBef>
                <a:spcAft>
                  <a:spcPct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Ineligible occupation list reduced from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 to 14,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sub-industries</a:t>
              </a:r>
            </a:p>
            <a:p>
              <a:pPr marL="0" marR="0" lvl="0" indent="0" algn="ctr" defTabSz="457200" rtl="0" eaLnBrk="1" fontAlgn="auto" latinLnBrk="0" hangingPunct="1">
                <a:lnSpc>
                  <a:spcPct val="100000"/>
                </a:lnSpc>
                <a:spcBef>
                  <a:spcPct val="0"/>
                </a:spcBef>
                <a:spcAft>
                  <a:spcPct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 is either approved or denied</a:t>
              </a:r>
              <a:endParaRPr kumimoji="0" lang="id-ID"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9" name="Group 18"/>
          <p:cNvGrpSpPr/>
          <p:nvPr/>
        </p:nvGrpSpPr>
        <p:grpSpPr>
          <a:xfrm>
            <a:off x="3363530" y="1459978"/>
            <a:ext cx="1870764" cy="4419614"/>
            <a:chOff x="3153218" y="1459978"/>
            <a:chExt cx="1870764" cy="4419614"/>
          </a:xfrm>
        </p:grpSpPr>
        <p:sp>
          <p:nvSpPr>
            <p:cNvPr id="9" name="Rectangle 8"/>
            <p:cNvSpPr/>
            <p:nvPr/>
          </p:nvSpPr>
          <p:spPr>
            <a:xfrm>
              <a:off x="3307523" y="1459978"/>
              <a:ext cx="1562154" cy="808814"/>
            </a:xfrm>
            <a:prstGeom prst="rect">
              <a:avLst/>
            </a:prstGeom>
            <a:solidFill>
              <a:srgbClr val="0082C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45720" r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Critical Illness</a:t>
              </a:r>
            </a:p>
          </p:txBody>
        </p:sp>
        <p:sp>
          <p:nvSpPr>
            <p:cNvPr id="12" name="Rectangle 11"/>
            <p:cNvSpPr/>
            <p:nvPr/>
          </p:nvSpPr>
          <p:spPr>
            <a:xfrm>
              <a:off x="3153218" y="2363831"/>
              <a:ext cx="1870764" cy="3515761"/>
            </a:xfrm>
            <a:prstGeom prst="rect">
              <a:avLst/>
            </a:prstGeom>
          </p:spPr>
          <p:txBody>
            <a:bodyPr wrap="square">
              <a:norm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underwriting questions sent via web service call</a:t>
              </a:r>
            </a:p>
            <a:p>
              <a:pPr marL="0" marR="0" lvl="0" indent="0" algn="ctr" defTabSz="457200" rtl="0" eaLnBrk="1" fontAlgn="auto" latinLnBrk="0" hangingPunct="1">
                <a:lnSpc>
                  <a:spcPct val="100000"/>
                </a:lnSpc>
                <a:spcBef>
                  <a:spcPct val="0"/>
                </a:spcBef>
                <a:spcAft>
                  <a:spcPct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Results in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&lt;30 seconds</a:t>
              </a:r>
            </a:p>
            <a:p>
              <a:pPr marL="0" marR="0" lvl="0" indent="0" algn="ctr" defTabSz="457200" rtl="0" eaLnBrk="1" fontAlgn="auto" latinLnBrk="0" hangingPunct="1">
                <a:lnSpc>
                  <a:spcPct val="100000"/>
                </a:lnSpc>
                <a:spcBef>
                  <a:spcPct val="0"/>
                </a:spcBef>
                <a:spcAft>
                  <a:spcPct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Applicants may be approved, denied, or approved for lower coverage</a:t>
              </a:r>
              <a:endParaRPr kumimoji="0" lang="id-ID"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 name="Group 19"/>
          <p:cNvGrpSpPr/>
          <p:nvPr/>
        </p:nvGrpSpPr>
        <p:grpSpPr>
          <a:xfrm>
            <a:off x="5969251" y="1459978"/>
            <a:ext cx="1870764" cy="5251718"/>
            <a:chOff x="5758939" y="1459978"/>
            <a:chExt cx="1870764" cy="5251718"/>
          </a:xfrm>
        </p:grpSpPr>
        <p:sp>
          <p:nvSpPr>
            <p:cNvPr id="10" name="Rectangle 9"/>
            <p:cNvSpPr/>
            <p:nvPr/>
          </p:nvSpPr>
          <p:spPr>
            <a:xfrm>
              <a:off x="5883542" y="1459978"/>
              <a:ext cx="1562154" cy="808814"/>
            </a:xfrm>
            <a:prstGeom prst="rect">
              <a:avLst/>
            </a:prstGeom>
            <a:solidFill>
              <a:srgbClr val="0082C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Hospital</a:t>
              </a:r>
            </a:p>
          </p:txBody>
        </p:sp>
        <p:sp>
          <p:nvSpPr>
            <p:cNvPr id="13" name="Rectangle 12"/>
            <p:cNvSpPr/>
            <p:nvPr/>
          </p:nvSpPr>
          <p:spPr>
            <a:xfrm>
              <a:off x="5758939" y="2363831"/>
              <a:ext cx="1870764" cy="4347865"/>
            </a:xfrm>
            <a:prstGeom prst="rect">
              <a:avLst/>
            </a:prstGeom>
          </p:spPr>
          <p:txBody>
            <a:bodyPr wrap="square">
              <a:norm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underwriting questions sent via web service call</a:t>
              </a: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Results in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&lt;30 seconds</a:t>
              </a: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 is either approved or denied</a:t>
              </a:r>
            </a:p>
          </p:txBody>
        </p:sp>
      </p:grpSp>
    </p:spTree>
    <p:extLst>
      <p:ext uri="{BB962C8B-B14F-4D97-AF65-F5344CB8AC3E}">
        <p14:creationId xmlns:p14="http://schemas.microsoft.com/office/powerpoint/2010/main" val="135958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Products</a:t>
            </a:r>
          </a:p>
        </p:txBody>
      </p:sp>
      <p:sp>
        <p:nvSpPr>
          <p:cNvPr id="3" name="Content Placeholder 2"/>
          <p:cNvSpPr>
            <a:spLocks noGrp="1"/>
          </p:cNvSpPr>
          <p:nvPr>
            <p:ph sz="quarter" idx="11"/>
          </p:nvPr>
        </p:nvSpPr>
        <p:spPr>
          <a:xfrm>
            <a:off x="628650" y="1159720"/>
            <a:ext cx="3705606" cy="5368790"/>
          </a:xfrm>
        </p:spPr>
        <p:txBody>
          <a:bodyPr>
            <a:normAutofit/>
          </a:bodyPr>
          <a:lstStyle/>
          <a:p>
            <a:pPr marL="0" indent="0">
              <a:buNone/>
            </a:pPr>
            <a:r>
              <a:rPr lang="en-US" sz="2000" dirty="0">
                <a:latin typeface="Arial Black" panose="020B0A04020102020204" pitchFamily="34" charset="0"/>
              </a:rPr>
              <a:t>Flyer</a:t>
            </a:r>
          </a:p>
          <a:p>
            <a:r>
              <a:rPr lang="en-US" sz="2000" dirty="0"/>
              <a:t>Audience: </a:t>
            </a:r>
            <a:r>
              <a:rPr lang="en-US" sz="2000" dirty="0">
                <a:solidFill>
                  <a:srgbClr val="000000"/>
                </a:solidFill>
              </a:rPr>
              <a:t>Prospects</a:t>
            </a:r>
          </a:p>
          <a:p>
            <a:r>
              <a:rPr lang="en-US" sz="2000" dirty="0"/>
              <a:t>Purpose: </a:t>
            </a:r>
            <a:r>
              <a:rPr lang="en-US" sz="2000" dirty="0">
                <a:solidFill>
                  <a:srgbClr val="000000"/>
                </a:solidFill>
                <a:latin typeface="Arial"/>
              </a:rPr>
              <a:t>High-level flyer that highlights the value of each product</a:t>
            </a:r>
          </a:p>
          <a:p>
            <a:pPr marL="0" indent="0">
              <a:buNone/>
            </a:pPr>
            <a:r>
              <a:rPr lang="en-US" sz="2000" dirty="0">
                <a:latin typeface="Arial Black" panose="020B0A04020102020204" pitchFamily="34" charset="0"/>
              </a:rPr>
              <a:t>Outline of Coverage</a:t>
            </a:r>
          </a:p>
          <a:p>
            <a:r>
              <a:rPr lang="en-US" sz="2000" dirty="0"/>
              <a:t>Audience: Consumers</a:t>
            </a:r>
          </a:p>
          <a:p>
            <a:r>
              <a:rPr lang="en-US" sz="2000" dirty="0"/>
              <a:t>Purpose: </a:t>
            </a:r>
            <a:r>
              <a:rPr lang="en-US" sz="2000" dirty="0">
                <a:solidFill>
                  <a:srgbClr val="000000"/>
                </a:solidFill>
                <a:latin typeface="Arial"/>
              </a:rPr>
              <a:t>Regulatory requirement to provide plan information during sales process</a:t>
            </a:r>
            <a:endParaRPr lang="en-US" sz="2000" dirty="0"/>
          </a:p>
          <a:p>
            <a:endParaRPr lang="en-US" sz="2000" dirty="0"/>
          </a:p>
          <a:p>
            <a:endParaRPr lang="en-US" dirty="0"/>
          </a:p>
        </p:txBody>
      </p:sp>
      <p:sp>
        <p:nvSpPr>
          <p:cNvPr id="4" name="Text Placeholder 3"/>
          <p:cNvSpPr>
            <a:spLocks noGrp="1"/>
          </p:cNvSpPr>
          <p:nvPr>
            <p:ph type="body" sz="quarter" idx="13"/>
          </p:nvPr>
        </p:nvSpPr>
        <p:spPr/>
        <p:txBody>
          <a:bodyPr/>
          <a:lstStyle/>
          <a:p>
            <a:r>
              <a:rPr lang="en-US" dirty="0"/>
              <a:t>Marketing materials</a:t>
            </a:r>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57482">
            <a:off x="4603975" y="1081434"/>
            <a:ext cx="2578992" cy="333411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0812">
            <a:off x="5257422" y="2945238"/>
            <a:ext cx="2570178" cy="3339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37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Products</a:t>
            </a:r>
          </a:p>
        </p:txBody>
      </p:sp>
      <p:sp>
        <p:nvSpPr>
          <p:cNvPr id="3" name="Content Placeholder 2"/>
          <p:cNvSpPr>
            <a:spLocks noGrp="1"/>
          </p:cNvSpPr>
          <p:nvPr>
            <p:ph sz="quarter" idx="11"/>
          </p:nvPr>
        </p:nvSpPr>
        <p:spPr>
          <a:xfrm>
            <a:off x="628650" y="3813048"/>
            <a:ext cx="7886700" cy="2715462"/>
          </a:xfrm>
        </p:spPr>
        <p:txBody>
          <a:bodyPr>
            <a:normAutofit fontScale="92500" lnSpcReduction="10000"/>
          </a:bodyPr>
          <a:lstStyle/>
          <a:p>
            <a:pPr marL="0" indent="0">
              <a:buNone/>
            </a:pPr>
            <a:r>
              <a:rPr lang="en-US" sz="2000" dirty="0">
                <a:latin typeface="Arial Black" panose="020B0A04020102020204" pitchFamily="34" charset="0"/>
              </a:rPr>
              <a:t>Sales Briefs</a:t>
            </a:r>
          </a:p>
          <a:p>
            <a:r>
              <a:rPr lang="en-US" sz="2000" dirty="0"/>
              <a:t>Audience: </a:t>
            </a:r>
            <a:r>
              <a:rPr lang="en-US" sz="2000" dirty="0">
                <a:solidFill>
                  <a:srgbClr val="000000"/>
                </a:solidFill>
              </a:rPr>
              <a:t>Agents</a:t>
            </a:r>
          </a:p>
          <a:p>
            <a:r>
              <a:rPr lang="en-US" sz="2000" dirty="0"/>
              <a:t>Purpose: </a:t>
            </a:r>
            <a:r>
              <a:rPr lang="en-US" sz="2000" dirty="0">
                <a:solidFill>
                  <a:srgbClr val="000000"/>
                </a:solidFill>
                <a:latin typeface="Arial"/>
              </a:rPr>
              <a:t>High-level product and underwriting information, intended to assist agents in selling </a:t>
            </a:r>
          </a:p>
          <a:p>
            <a:pPr marL="0" indent="0">
              <a:buNone/>
            </a:pPr>
            <a:r>
              <a:rPr lang="en-US" sz="2000" dirty="0">
                <a:latin typeface="Arial Black" panose="020B0A04020102020204" pitchFamily="34" charset="0"/>
              </a:rPr>
              <a:t>Field Reference Manuals</a:t>
            </a:r>
          </a:p>
          <a:p>
            <a:r>
              <a:rPr lang="en-US" sz="2000" dirty="0"/>
              <a:t>Audience: Agents</a:t>
            </a:r>
          </a:p>
          <a:p>
            <a:pPr fontAlgn="ctr"/>
            <a:r>
              <a:rPr lang="en-US" sz="2000" dirty="0"/>
              <a:t>Purpose: </a:t>
            </a:r>
            <a:r>
              <a:rPr lang="en-US" sz="2000" dirty="0">
                <a:solidFill>
                  <a:srgbClr val="000000"/>
                </a:solidFill>
                <a:latin typeface="Arial"/>
              </a:rPr>
              <a:t>Details to help agents with the sales and application process, as well as understand the details of the products</a:t>
            </a:r>
          </a:p>
          <a:p>
            <a:pPr marL="0" indent="0">
              <a:buNone/>
            </a:pPr>
            <a:endParaRPr lang="en-US" sz="2000" dirty="0"/>
          </a:p>
          <a:p>
            <a:endParaRPr lang="en-US" dirty="0"/>
          </a:p>
        </p:txBody>
      </p:sp>
      <p:sp>
        <p:nvSpPr>
          <p:cNvPr id="4" name="Text Placeholder 3"/>
          <p:cNvSpPr>
            <a:spLocks noGrp="1"/>
          </p:cNvSpPr>
          <p:nvPr>
            <p:ph type="body" sz="quarter" idx="13"/>
          </p:nvPr>
        </p:nvSpPr>
        <p:spPr/>
        <p:txBody>
          <a:bodyPr/>
          <a:lstStyle/>
          <a:p>
            <a:r>
              <a:rPr lang="en-US" dirty="0"/>
              <a:t>Agent collateral</a:t>
            </a:r>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75" y="1118507"/>
            <a:ext cx="1961555" cy="252374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200" y="1112410"/>
            <a:ext cx="1952101" cy="252374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571" y="1173260"/>
            <a:ext cx="1947408" cy="2523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53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7745"/>
            <a:ext cx="7886700" cy="274320"/>
          </a:xfrm>
        </p:spPr>
        <p:txBody>
          <a:bodyPr/>
          <a:lstStyle/>
          <a:p>
            <a:r>
              <a:rPr lang="en-US" dirty="0"/>
              <a:t>Supplemental Products</a:t>
            </a:r>
          </a:p>
        </p:txBody>
      </p:sp>
      <p:pic>
        <p:nvPicPr>
          <p:cNvPr id="6" name="Content Placeholder 5"/>
          <p:cNvPicPr>
            <a:picLocks noGrp="1" noChangeAspect="1"/>
          </p:cNvPicPr>
          <p:nvPr>
            <p:ph sz="quarter" idx="11"/>
          </p:nvPr>
        </p:nvPicPr>
        <p:blipFill>
          <a:blip r:embed="rId2"/>
          <a:stretch>
            <a:fillRect/>
          </a:stretch>
        </p:blipFill>
        <p:spPr>
          <a:xfrm>
            <a:off x="1608992" y="580293"/>
            <a:ext cx="5934808" cy="6031524"/>
          </a:xfrm>
          <a:prstGeom prst="rect">
            <a:avLst/>
          </a:prstGeom>
        </p:spPr>
      </p:pic>
      <p:sp>
        <p:nvSpPr>
          <p:cNvPr id="5" name="Slide Number Placeholder 4"/>
          <p:cNvSpPr>
            <a:spLocks noGrp="1"/>
          </p:cNvSpPr>
          <p:nvPr>
            <p:ph type="sldNum" sz="quarter" idx="4"/>
          </p:nvPr>
        </p:nvSpPr>
        <p:spPr/>
        <p:txBody>
          <a:bodyPr/>
          <a:lstStyle/>
          <a:p>
            <a:fld id="{5BD6B465-7064-4E74-8035-36FF62AC84F4}" type="slidenum">
              <a:rPr lang="en-US" smtClean="0"/>
              <a:pPr/>
              <a:t>23</a:t>
            </a:fld>
            <a:endParaRPr lang="en-US" dirty="0"/>
          </a:p>
        </p:txBody>
      </p:sp>
      <p:sp>
        <p:nvSpPr>
          <p:cNvPr id="10" name="TextBox 9"/>
          <p:cNvSpPr txBox="1"/>
          <p:nvPr/>
        </p:nvSpPr>
        <p:spPr>
          <a:xfrm>
            <a:off x="628649" y="392065"/>
            <a:ext cx="5024805" cy="369332"/>
          </a:xfrm>
          <a:prstGeom prst="rect">
            <a:avLst/>
          </a:prstGeom>
          <a:noFill/>
        </p:spPr>
        <p:txBody>
          <a:bodyPr wrap="square" rtlCol="0">
            <a:spAutoFit/>
          </a:bodyPr>
          <a:lstStyle/>
          <a:p>
            <a:r>
              <a:rPr lang="en-US" dirty="0">
                <a:solidFill>
                  <a:srgbClr val="0070C0"/>
                </a:solidFill>
                <a:latin typeface="Arial Black" panose="020B0A04020102020204" pitchFamily="34" charset="0"/>
              </a:rPr>
              <a:t>Accident – Outline of Coverage</a:t>
            </a:r>
          </a:p>
        </p:txBody>
      </p:sp>
    </p:spTree>
    <p:extLst>
      <p:ext uri="{BB962C8B-B14F-4D97-AF65-F5344CB8AC3E}">
        <p14:creationId xmlns:p14="http://schemas.microsoft.com/office/powerpoint/2010/main" val="181893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647"/>
            <a:ext cx="7886700" cy="274320"/>
          </a:xfrm>
        </p:spPr>
        <p:txBody>
          <a:bodyPr/>
          <a:lstStyle/>
          <a:p>
            <a:r>
              <a:rPr lang="en-US" dirty="0"/>
              <a:t>Supplemental Products</a:t>
            </a:r>
          </a:p>
        </p:txBody>
      </p:sp>
      <p:pic>
        <p:nvPicPr>
          <p:cNvPr id="6" name="Content Placeholder 5"/>
          <p:cNvPicPr>
            <a:picLocks noGrp="1" noChangeAspect="1"/>
          </p:cNvPicPr>
          <p:nvPr>
            <p:ph sz="quarter" idx="11"/>
          </p:nvPr>
        </p:nvPicPr>
        <p:blipFill>
          <a:blip r:embed="rId2"/>
          <a:stretch>
            <a:fillRect/>
          </a:stretch>
        </p:blipFill>
        <p:spPr>
          <a:xfrm>
            <a:off x="1608992" y="545123"/>
            <a:ext cx="5926016" cy="6075485"/>
          </a:xfrm>
          <a:prstGeom prst="rect">
            <a:avLst/>
          </a:prstGeom>
        </p:spPr>
      </p:pic>
      <p:sp>
        <p:nvSpPr>
          <p:cNvPr id="4" name="Text Placeholder 3"/>
          <p:cNvSpPr>
            <a:spLocks noGrp="1"/>
          </p:cNvSpPr>
          <p:nvPr>
            <p:ph type="body" sz="quarter" idx="13"/>
          </p:nvPr>
        </p:nvSpPr>
        <p:spPr>
          <a:xfrm>
            <a:off x="628650" y="375967"/>
            <a:ext cx="7886700" cy="352626"/>
          </a:xfrm>
        </p:spPr>
        <p:txBody>
          <a:bodyPr/>
          <a:lstStyle/>
          <a:p>
            <a:r>
              <a:rPr lang="en-US" sz="1800" dirty="0"/>
              <a:t>Accident – Sales Brief</a:t>
            </a:r>
          </a:p>
        </p:txBody>
      </p:sp>
      <p:sp>
        <p:nvSpPr>
          <p:cNvPr id="5" name="Slide Number Placeholder 4"/>
          <p:cNvSpPr>
            <a:spLocks noGrp="1"/>
          </p:cNvSpPr>
          <p:nvPr>
            <p:ph type="sldNum" sz="quarter" idx="4"/>
          </p:nvPr>
        </p:nvSpPr>
        <p:spPr/>
        <p:txBody>
          <a:bodyPr/>
          <a:lstStyle/>
          <a:p>
            <a:fld id="{5BD6B465-7064-4E74-8035-36FF62AC84F4}" type="slidenum">
              <a:rPr lang="en-US" smtClean="0"/>
              <a:pPr/>
              <a:t>24</a:t>
            </a:fld>
            <a:endParaRPr lang="en-US" dirty="0"/>
          </a:p>
        </p:txBody>
      </p:sp>
    </p:spTree>
    <p:extLst>
      <p:ext uri="{BB962C8B-B14F-4D97-AF65-F5344CB8AC3E}">
        <p14:creationId xmlns:p14="http://schemas.microsoft.com/office/powerpoint/2010/main" val="412798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4" y="62860"/>
            <a:ext cx="7886700" cy="334108"/>
          </a:xfrm>
        </p:spPr>
        <p:txBody>
          <a:bodyPr/>
          <a:lstStyle/>
          <a:p>
            <a:r>
              <a:rPr lang="en-US" dirty="0"/>
              <a:t>Supplemental Products</a:t>
            </a:r>
          </a:p>
        </p:txBody>
      </p:sp>
      <p:pic>
        <p:nvPicPr>
          <p:cNvPr id="6" name="Content Placeholder 5"/>
          <p:cNvPicPr>
            <a:picLocks noGrp="1" noChangeAspect="1"/>
          </p:cNvPicPr>
          <p:nvPr>
            <p:ph sz="quarter" idx="11"/>
          </p:nvPr>
        </p:nvPicPr>
        <p:blipFill>
          <a:blip r:embed="rId2"/>
          <a:stretch>
            <a:fillRect/>
          </a:stretch>
        </p:blipFill>
        <p:spPr>
          <a:xfrm>
            <a:off x="1600200" y="545123"/>
            <a:ext cx="5943600" cy="6075486"/>
          </a:xfrm>
          <a:prstGeom prst="rect">
            <a:avLst/>
          </a:prstGeom>
        </p:spPr>
      </p:pic>
      <p:sp>
        <p:nvSpPr>
          <p:cNvPr id="4" name="Text Placeholder 3"/>
          <p:cNvSpPr>
            <a:spLocks noGrp="1"/>
          </p:cNvSpPr>
          <p:nvPr>
            <p:ph type="body" sz="quarter" idx="13"/>
          </p:nvPr>
        </p:nvSpPr>
        <p:spPr>
          <a:xfrm>
            <a:off x="624254" y="368043"/>
            <a:ext cx="7886700" cy="275833"/>
          </a:xfrm>
        </p:spPr>
        <p:txBody>
          <a:bodyPr/>
          <a:lstStyle/>
          <a:p>
            <a:r>
              <a:rPr lang="en-US" sz="1800" dirty="0"/>
              <a:t>Hospital – Outline of Coverage</a:t>
            </a:r>
          </a:p>
        </p:txBody>
      </p:sp>
      <p:sp>
        <p:nvSpPr>
          <p:cNvPr id="5" name="Slide Number Placeholder 4"/>
          <p:cNvSpPr>
            <a:spLocks noGrp="1"/>
          </p:cNvSpPr>
          <p:nvPr>
            <p:ph type="sldNum" sz="quarter" idx="4"/>
          </p:nvPr>
        </p:nvSpPr>
        <p:spPr/>
        <p:txBody>
          <a:bodyPr/>
          <a:lstStyle/>
          <a:p>
            <a:fld id="{5BD6B465-7064-4E74-8035-36FF62AC84F4}" type="slidenum">
              <a:rPr lang="en-US" smtClean="0"/>
              <a:pPr/>
              <a:t>25</a:t>
            </a:fld>
            <a:endParaRPr lang="en-US" dirty="0"/>
          </a:p>
        </p:txBody>
      </p:sp>
    </p:spTree>
    <p:extLst>
      <p:ext uri="{BB962C8B-B14F-4D97-AF65-F5344CB8AC3E}">
        <p14:creationId xmlns:p14="http://schemas.microsoft.com/office/powerpoint/2010/main" val="107922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1607"/>
            <a:ext cx="7886700" cy="274320"/>
          </a:xfrm>
        </p:spPr>
        <p:txBody>
          <a:bodyPr/>
          <a:lstStyle/>
          <a:p>
            <a:r>
              <a:rPr lang="en-US" dirty="0"/>
              <a:t>Supplemental Products</a:t>
            </a:r>
          </a:p>
        </p:txBody>
      </p:sp>
      <p:pic>
        <p:nvPicPr>
          <p:cNvPr id="6" name="Content Placeholder 5"/>
          <p:cNvPicPr>
            <a:picLocks noGrp="1" noChangeAspect="1"/>
          </p:cNvPicPr>
          <p:nvPr>
            <p:ph sz="quarter" idx="11"/>
          </p:nvPr>
        </p:nvPicPr>
        <p:blipFill>
          <a:blip r:embed="rId4"/>
          <a:stretch>
            <a:fillRect/>
          </a:stretch>
        </p:blipFill>
        <p:spPr>
          <a:xfrm>
            <a:off x="1617784" y="545123"/>
            <a:ext cx="5926015" cy="6075485"/>
          </a:xfrm>
          <a:prstGeom prst="rect">
            <a:avLst/>
          </a:prstGeom>
        </p:spPr>
      </p:pic>
      <p:sp>
        <p:nvSpPr>
          <p:cNvPr id="4" name="Text Placeholder 3"/>
          <p:cNvSpPr>
            <a:spLocks noGrp="1"/>
          </p:cNvSpPr>
          <p:nvPr>
            <p:ph type="body" sz="quarter" idx="13"/>
          </p:nvPr>
        </p:nvSpPr>
        <p:spPr>
          <a:xfrm>
            <a:off x="628650" y="385927"/>
            <a:ext cx="7886700" cy="308665"/>
          </a:xfrm>
        </p:spPr>
        <p:txBody>
          <a:bodyPr/>
          <a:lstStyle/>
          <a:p>
            <a:r>
              <a:rPr lang="en-US" sz="1800" dirty="0"/>
              <a:t>Hospital – Sales Brief </a:t>
            </a:r>
          </a:p>
        </p:txBody>
      </p:sp>
      <p:sp>
        <p:nvSpPr>
          <p:cNvPr id="5" name="Slide Number Placeholder 4"/>
          <p:cNvSpPr>
            <a:spLocks noGrp="1"/>
          </p:cNvSpPr>
          <p:nvPr>
            <p:ph type="sldNum" sz="quarter" idx="4"/>
          </p:nvPr>
        </p:nvSpPr>
        <p:spPr/>
        <p:txBody>
          <a:bodyPr/>
          <a:lstStyle/>
          <a:p>
            <a:fld id="{5BD6B465-7064-4E74-8035-36FF62AC84F4}" type="slidenum">
              <a:rPr lang="en-US" smtClean="0"/>
              <a:pPr/>
              <a:t>26</a:t>
            </a:fld>
            <a:endParaRPr lang="en-US" dirty="0"/>
          </a:p>
        </p:txBody>
      </p:sp>
    </p:spTree>
    <p:extLst>
      <p:ext uri="{BB962C8B-B14F-4D97-AF65-F5344CB8AC3E}">
        <p14:creationId xmlns:p14="http://schemas.microsoft.com/office/powerpoint/2010/main" val="39425119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82"/>
            <a:ext cx="7886700" cy="274320"/>
          </a:xfrm>
        </p:spPr>
        <p:txBody>
          <a:bodyPr/>
          <a:lstStyle/>
          <a:p>
            <a:r>
              <a:rPr lang="en-US" dirty="0"/>
              <a:t>Supplemental Products</a:t>
            </a:r>
          </a:p>
        </p:txBody>
      </p:sp>
      <p:pic>
        <p:nvPicPr>
          <p:cNvPr id="6" name="Content Placeholder 5"/>
          <p:cNvPicPr>
            <a:picLocks noGrp="1" noChangeAspect="1"/>
          </p:cNvPicPr>
          <p:nvPr>
            <p:ph sz="quarter" idx="11"/>
          </p:nvPr>
        </p:nvPicPr>
        <p:blipFill>
          <a:blip r:embed="rId2"/>
          <a:stretch>
            <a:fillRect/>
          </a:stretch>
        </p:blipFill>
        <p:spPr>
          <a:xfrm>
            <a:off x="1608992" y="553915"/>
            <a:ext cx="5934807" cy="6057899"/>
          </a:xfrm>
          <a:prstGeom prst="rect">
            <a:avLst/>
          </a:prstGeom>
        </p:spPr>
      </p:pic>
      <p:sp>
        <p:nvSpPr>
          <p:cNvPr id="4" name="Text Placeholder 3"/>
          <p:cNvSpPr>
            <a:spLocks noGrp="1"/>
          </p:cNvSpPr>
          <p:nvPr>
            <p:ph type="body" sz="quarter" idx="13"/>
          </p:nvPr>
        </p:nvSpPr>
        <p:spPr>
          <a:xfrm>
            <a:off x="628650" y="377602"/>
            <a:ext cx="7886700" cy="352626"/>
          </a:xfrm>
        </p:spPr>
        <p:txBody>
          <a:bodyPr/>
          <a:lstStyle/>
          <a:p>
            <a:r>
              <a:rPr lang="en-US" sz="1800" dirty="0"/>
              <a:t>Critical Illness – Outline of Coverage</a:t>
            </a:r>
          </a:p>
        </p:txBody>
      </p:sp>
      <p:sp>
        <p:nvSpPr>
          <p:cNvPr id="5" name="Slide Number Placeholder 4"/>
          <p:cNvSpPr>
            <a:spLocks noGrp="1"/>
          </p:cNvSpPr>
          <p:nvPr>
            <p:ph type="sldNum" sz="quarter" idx="4"/>
          </p:nvPr>
        </p:nvSpPr>
        <p:spPr/>
        <p:txBody>
          <a:bodyPr/>
          <a:lstStyle/>
          <a:p>
            <a:fld id="{5BD6B465-7064-4E74-8035-36FF62AC84F4}" type="slidenum">
              <a:rPr lang="en-US" smtClean="0"/>
              <a:pPr/>
              <a:t>27</a:t>
            </a:fld>
            <a:endParaRPr lang="en-US" dirty="0"/>
          </a:p>
        </p:txBody>
      </p:sp>
    </p:spTree>
    <p:extLst>
      <p:ext uri="{BB962C8B-B14F-4D97-AF65-F5344CB8AC3E}">
        <p14:creationId xmlns:p14="http://schemas.microsoft.com/office/powerpoint/2010/main" val="5904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984"/>
            <a:ext cx="7886700" cy="274320"/>
          </a:xfrm>
        </p:spPr>
        <p:txBody>
          <a:bodyPr/>
          <a:lstStyle/>
          <a:p>
            <a:r>
              <a:rPr lang="en-US" dirty="0"/>
              <a:t>Supplemental Products</a:t>
            </a:r>
          </a:p>
        </p:txBody>
      </p:sp>
      <p:pic>
        <p:nvPicPr>
          <p:cNvPr id="6" name="Content Placeholder 5"/>
          <p:cNvPicPr>
            <a:picLocks noGrp="1" noChangeAspect="1"/>
          </p:cNvPicPr>
          <p:nvPr>
            <p:ph sz="quarter" idx="11"/>
          </p:nvPr>
        </p:nvPicPr>
        <p:blipFill>
          <a:blip r:embed="rId2"/>
          <a:stretch>
            <a:fillRect/>
          </a:stretch>
        </p:blipFill>
        <p:spPr>
          <a:xfrm>
            <a:off x="1617785" y="562708"/>
            <a:ext cx="5926015" cy="6031523"/>
          </a:xfrm>
          <a:prstGeom prst="rect">
            <a:avLst/>
          </a:prstGeom>
        </p:spPr>
      </p:pic>
      <p:sp>
        <p:nvSpPr>
          <p:cNvPr id="4" name="Text Placeholder 3"/>
          <p:cNvSpPr>
            <a:spLocks noGrp="1"/>
          </p:cNvSpPr>
          <p:nvPr>
            <p:ph type="body" sz="quarter" idx="13"/>
          </p:nvPr>
        </p:nvSpPr>
        <p:spPr>
          <a:xfrm>
            <a:off x="628650" y="377746"/>
            <a:ext cx="7886700" cy="335042"/>
          </a:xfrm>
        </p:spPr>
        <p:txBody>
          <a:bodyPr/>
          <a:lstStyle/>
          <a:p>
            <a:r>
              <a:rPr lang="en-US" sz="1800" dirty="0"/>
              <a:t>Critical Illness – Sales Brief</a:t>
            </a:r>
          </a:p>
        </p:txBody>
      </p:sp>
      <p:sp>
        <p:nvSpPr>
          <p:cNvPr id="5" name="Slide Number Placeholder 4"/>
          <p:cNvSpPr>
            <a:spLocks noGrp="1"/>
          </p:cNvSpPr>
          <p:nvPr>
            <p:ph type="sldNum" sz="quarter" idx="4"/>
          </p:nvPr>
        </p:nvSpPr>
        <p:spPr/>
        <p:txBody>
          <a:bodyPr/>
          <a:lstStyle/>
          <a:p>
            <a:fld id="{5BD6B465-7064-4E74-8035-36FF62AC84F4}" type="slidenum">
              <a:rPr lang="en-US" smtClean="0"/>
              <a:pPr/>
              <a:t>28</a:t>
            </a:fld>
            <a:endParaRPr lang="en-US" dirty="0"/>
          </a:p>
        </p:txBody>
      </p:sp>
    </p:spTree>
    <p:extLst>
      <p:ext uri="{BB962C8B-B14F-4D97-AF65-F5344CB8AC3E}">
        <p14:creationId xmlns:p14="http://schemas.microsoft.com/office/powerpoint/2010/main" val="1407224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txBox="1">
            <a:spLocks/>
          </p:cNvSpPr>
          <p:nvPr/>
        </p:nvSpPr>
        <p:spPr>
          <a:xfrm>
            <a:off x="8053969" y="6528510"/>
            <a:ext cx="1090032" cy="329490"/>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19L-USAL-0987</a:t>
            </a:r>
          </a:p>
        </p:txBody>
      </p:sp>
    </p:spTree>
    <p:extLst>
      <p:ext uri="{BB962C8B-B14F-4D97-AF65-F5344CB8AC3E}">
        <p14:creationId xmlns:p14="http://schemas.microsoft.com/office/powerpoint/2010/main" val="423254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PPO DENTAL</a:t>
            </a:r>
          </a:p>
        </p:txBody>
      </p:sp>
      <p:sp>
        <p:nvSpPr>
          <p:cNvPr id="6" name="Text Placeholder 5"/>
          <p:cNvSpPr>
            <a:spLocks noGrp="1"/>
          </p:cNvSpPr>
          <p:nvPr>
            <p:ph type="body" sz="quarter" idx="13"/>
          </p:nvPr>
        </p:nvSpPr>
        <p:spPr/>
        <p:txBody>
          <a:bodyPr/>
          <a:lstStyle/>
          <a:p>
            <a:r>
              <a:rPr lang="en-US" dirty="0"/>
              <a:t>Plans and Benefits</a:t>
            </a:r>
          </a:p>
        </p:txBody>
      </p:sp>
      <p:sp>
        <p:nvSpPr>
          <p:cNvPr id="8" name="Slide Number Placeholder 3"/>
          <p:cNvSpPr txBox="1">
            <a:spLocks/>
          </p:cNvSpPr>
          <p:nvPr/>
        </p:nvSpPr>
        <p:spPr>
          <a:xfrm>
            <a:off x="4"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25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FCL Q and QF Dental Plans</a:t>
            </a:r>
          </a:p>
        </p:txBody>
      </p:sp>
      <p:sp>
        <p:nvSpPr>
          <p:cNvPr id="5" name="Text Placeholder 4"/>
          <p:cNvSpPr>
            <a:spLocks noGrp="1"/>
          </p:cNvSpPr>
          <p:nvPr>
            <p:ph type="body" sz="quarter" idx="10"/>
          </p:nvPr>
        </p:nvSpPr>
        <p:spPr>
          <a:xfrm>
            <a:off x="980504" y="4123944"/>
            <a:ext cx="2999232" cy="1015664"/>
          </a:xfrm>
          <a:prstGeom prst="rect">
            <a:avLst/>
          </a:prstGeom>
        </p:spPr>
        <p:txBody>
          <a:bodyPr/>
          <a:lstStyle/>
          <a:p>
            <a:pPr marL="0" indent="0" algn="ctr">
              <a:buNone/>
            </a:pPr>
            <a:r>
              <a:rPr lang="en-US" dirty="0">
                <a:solidFill>
                  <a:srgbClr val="0091CC"/>
                </a:solidFill>
                <a:latin typeface="Arial Black" panose="020B0A04020102020204" pitchFamily="34" charset="0"/>
              </a:rPr>
              <a:t>Q Plan  </a:t>
            </a:r>
            <a:br>
              <a:rPr lang="en-US" dirty="0">
                <a:latin typeface="Arial Black" panose="020B0A04020102020204" pitchFamily="34" charset="0"/>
              </a:rPr>
            </a:br>
            <a:r>
              <a:rPr lang="en-US" dirty="0">
                <a:latin typeface="+mj-lt"/>
              </a:rPr>
              <a:t>Pediatric </a:t>
            </a:r>
            <a:br>
              <a:rPr lang="en-US" dirty="0">
                <a:latin typeface="+mj-lt"/>
              </a:rPr>
            </a:br>
            <a:r>
              <a:rPr lang="en-US" dirty="0">
                <a:latin typeface="+mj-lt"/>
              </a:rPr>
              <a:t>coverage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270" y="1798641"/>
            <a:ext cx="3001519" cy="2001013"/>
          </a:xfrm>
          <a:prstGeom prst="rect">
            <a:avLst/>
          </a:prstGeom>
          <a:ln>
            <a:noFill/>
          </a:ln>
          <a:effectLst>
            <a:outerShdw blurRad="292100" dist="139700" dir="2700000" algn="tl" rotWithShape="0">
              <a:srgbClr val="333333">
                <a:alpha val="65000"/>
              </a:srgbClr>
            </a:outerShdw>
          </a:effectLst>
        </p:spPr>
      </p:pic>
      <p:pic>
        <p:nvPicPr>
          <p:cNvPr id="11" name="Picture 5" descr="I:\Marketing\Sales Training\AD&amp;D Team\#Projects\FCL Dental\ImageGraphics\Color\865022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727" y="1798640"/>
            <a:ext cx="3001150" cy="2001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4673727" y="4123948"/>
            <a:ext cx="2999232" cy="1015663"/>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1CC"/>
                </a:solidFill>
                <a:effectLst/>
                <a:uLnTx/>
                <a:uFillTx/>
                <a:latin typeface="Arial Black" panose="020B0A04020102020204" pitchFamily="34" charset="0"/>
                <a:ea typeface="+mn-ea"/>
                <a:cs typeface="+mn-cs"/>
              </a:rPr>
              <a:t>QF Plan</a:t>
            </a:r>
            <a:br>
              <a:rPr kumimoji="0" lang="en-US" sz="2000" b="0" i="0" u="none" strike="noStrike" kern="1200" cap="none" spc="0" normalizeH="0" baseline="0" noProof="0" dirty="0">
                <a:ln>
                  <a:noFill/>
                </a:ln>
                <a:solidFill>
                  <a:srgbClr val="0091CC"/>
                </a:solidFill>
                <a:effectLst/>
                <a:uLnTx/>
                <a:uFillTx/>
                <a:latin typeface="Arial Black" panose="020B0A04020102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Pediatric and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adult coverage</a:t>
            </a:r>
          </a:p>
        </p:txBody>
      </p:sp>
      <p:sp>
        <p:nvSpPr>
          <p:cNvPr id="13" name="Slide Number Placeholder 3"/>
          <p:cNvSpPr txBox="1">
            <a:spLocks/>
          </p:cNvSpPr>
          <p:nvPr/>
        </p:nvSpPr>
        <p:spPr>
          <a:xfrm>
            <a:off x="4"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101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BlueDental (Pediatric)</a:t>
            </a:r>
            <a:br>
              <a:rPr lang="en-US" sz="3200" dirty="0"/>
            </a:br>
            <a:r>
              <a:rPr lang="en-US" sz="3200" dirty="0"/>
              <a:t>Choice &amp; Copayment Plans</a:t>
            </a:r>
          </a:p>
        </p:txBody>
      </p:sp>
      <p:graphicFrame>
        <p:nvGraphicFramePr>
          <p:cNvPr id="5" name="Table 4"/>
          <p:cNvGraphicFramePr>
            <a:graphicFrameLocks noGrp="1"/>
          </p:cNvGraphicFramePr>
          <p:nvPr/>
        </p:nvGraphicFramePr>
        <p:xfrm>
          <a:off x="1327980" y="1816080"/>
          <a:ext cx="6220045" cy="3753451"/>
        </p:xfrm>
        <a:graphic>
          <a:graphicData uri="http://schemas.openxmlformats.org/drawingml/2006/table">
            <a:tbl>
              <a:tblPr firstRow="1" bandRow="1">
                <a:tableStyleId>{B301B821-A1FF-4177-AEE7-76D212191A09}</a:tableStyleId>
              </a:tblPr>
              <a:tblGrid>
                <a:gridCol w="1244009">
                  <a:extLst>
                    <a:ext uri="{9D8B030D-6E8A-4147-A177-3AD203B41FA5}">
                      <a16:colId xmlns:a16="http://schemas.microsoft.com/office/drawing/2014/main" val="20000"/>
                    </a:ext>
                  </a:extLst>
                </a:gridCol>
                <a:gridCol w="1244009">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44009">
                  <a:extLst>
                    <a:ext uri="{9D8B030D-6E8A-4147-A177-3AD203B41FA5}">
                      <a16:colId xmlns:a16="http://schemas.microsoft.com/office/drawing/2014/main" val="20003"/>
                    </a:ext>
                  </a:extLst>
                </a:gridCol>
                <a:gridCol w="1244009">
                  <a:extLst>
                    <a:ext uri="{9D8B030D-6E8A-4147-A177-3AD203B41FA5}">
                      <a16:colId xmlns:a16="http://schemas.microsoft.com/office/drawing/2014/main" val="20004"/>
                    </a:ext>
                  </a:extLst>
                </a:gridCol>
              </a:tblGrid>
              <a:tr h="271963">
                <a:tc rowSpan="2">
                  <a:txBody>
                    <a:bodyPr/>
                    <a:lstStyle/>
                    <a:p>
                      <a:endParaRPr lang="en-US" sz="120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CC"/>
                    </a:solidFill>
                  </a:tcPr>
                </a:tc>
                <a:tc gridSpan="2">
                  <a:txBody>
                    <a:bodyPr/>
                    <a:lstStyle/>
                    <a:p>
                      <a:pPr algn="ctr"/>
                      <a:r>
                        <a:rPr lang="en-US" sz="1200" b="0" dirty="0">
                          <a:latin typeface="Arial Black" panose="020B0A04020102020204" pitchFamily="34" charset="0"/>
                          <a:cs typeface="Arial" panose="020B0604020202020204" pitchFamily="34" charset="0"/>
                        </a:rPr>
                        <a:t>CHOICE</a:t>
                      </a:r>
                    </a:p>
                  </a:txBody>
                  <a:tcPr marL="58885" marR="58885" marT="29442" marB="29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CC"/>
                    </a:solidFill>
                  </a:tcPr>
                </a:tc>
                <a:tc hMerge="1">
                  <a:txBody>
                    <a:bodyPr/>
                    <a:lstStyle/>
                    <a:p>
                      <a:endParaRPr lang="en-US" dirty="0"/>
                    </a:p>
                  </a:txBody>
                  <a:tcPr/>
                </a:tc>
                <a:tc gridSpan="2">
                  <a:txBody>
                    <a:bodyPr/>
                    <a:lstStyle/>
                    <a:p>
                      <a:pPr algn="ctr"/>
                      <a:r>
                        <a:rPr lang="en-US" sz="1200" b="0" dirty="0">
                          <a:latin typeface="Arial Black" panose="020B0A04020102020204" pitchFamily="34" charset="0"/>
                          <a:cs typeface="Arial" panose="020B0604020202020204" pitchFamily="34" charset="0"/>
                        </a:rPr>
                        <a:t>COPAYMENT</a:t>
                      </a:r>
                    </a:p>
                  </a:txBody>
                  <a:tcPr marL="58885" marR="58885" marT="29442" marB="29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CC"/>
                    </a:solidFill>
                  </a:tcPr>
                </a:tc>
                <a:tc hMerge="1">
                  <a:txBody>
                    <a:bodyPr/>
                    <a:lstStyle/>
                    <a:p>
                      <a:endParaRPr lang="en-US" dirty="0"/>
                    </a:p>
                  </a:txBody>
                  <a:tcPr/>
                </a:tc>
                <a:extLst>
                  <a:ext uri="{0D108BD9-81ED-4DB2-BD59-A6C34878D82A}">
                    <a16:rowId xmlns:a16="http://schemas.microsoft.com/office/drawing/2014/main" val="10000"/>
                  </a:ext>
                </a:extLst>
              </a:tr>
              <a:tr h="432414">
                <a:tc vMerge="1">
                  <a:txBody>
                    <a:bodyPr/>
                    <a:lstStyle/>
                    <a:p>
                      <a:endParaRPr lang="en-US" sz="1200" dirty="0">
                        <a:latin typeface="Arial" panose="020B0604020202020204" pitchFamily="34" charset="0"/>
                        <a:cs typeface="Arial" panose="020B0604020202020204" pitchFamily="34" charset="0"/>
                      </a:endParaRPr>
                    </a:p>
                  </a:txBody>
                  <a:tcPr marL="58885" marR="58885" marT="29442" marB="29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In-Network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Out-of-Network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In-Network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Out-of-Network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122">
                <a:tc>
                  <a:txBody>
                    <a:bodyPr/>
                    <a:lstStyle/>
                    <a:p>
                      <a:pPr algn="ctr"/>
                      <a:r>
                        <a:rPr lang="en-US" sz="1200" b="1" dirty="0">
                          <a:latin typeface="Arial" panose="020B0604020202020204" pitchFamily="34" charset="0"/>
                          <a:cs typeface="Arial" panose="020B0604020202020204" pitchFamily="34" charset="0"/>
                        </a:rPr>
                        <a:t>Deductible</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a:latin typeface="Arial" panose="020B0604020202020204" pitchFamily="34" charset="0"/>
                          <a:cs typeface="Arial" panose="020B0604020202020204" pitchFamily="34" charset="0"/>
                        </a:rPr>
                        <a:t>$50 (only basic</a:t>
                      </a:r>
                      <a:r>
                        <a:rPr lang="en-US" sz="1200" baseline="0" dirty="0">
                          <a:latin typeface="Arial" panose="020B0604020202020204" pitchFamily="34" charset="0"/>
                          <a:cs typeface="Arial" panose="020B0604020202020204" pitchFamily="34" charset="0"/>
                        </a:rPr>
                        <a:t> and major)</a:t>
                      </a:r>
                      <a:endParaRPr lang="en-US" sz="120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1200" dirty="0">
                          <a:latin typeface="Arial" panose="020B0604020202020204" pitchFamily="34" charset="0"/>
                          <a:cs typeface="Arial" panose="020B0604020202020204" pitchFamily="34" charset="0"/>
                        </a:rPr>
                        <a:t>$25 (preventative, basic</a:t>
                      </a:r>
                      <a:r>
                        <a:rPr lang="en-US" sz="1200" baseline="0" dirty="0">
                          <a:latin typeface="Arial" panose="020B0604020202020204" pitchFamily="34" charset="0"/>
                          <a:cs typeface="Arial" panose="020B0604020202020204" pitchFamily="34" charset="0"/>
                        </a:rPr>
                        <a:t>, major)</a:t>
                      </a:r>
                      <a:endParaRPr lang="en-US" sz="120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461933">
                <a:tc>
                  <a:txBody>
                    <a:bodyPr/>
                    <a:lstStyle/>
                    <a:p>
                      <a:pPr algn="ctr"/>
                      <a:r>
                        <a:rPr lang="en-US" sz="1200" b="1" dirty="0">
                          <a:latin typeface="Arial" panose="020B0604020202020204" pitchFamily="34" charset="0"/>
                          <a:cs typeface="Arial" panose="020B0604020202020204" pitchFamily="34" charset="0"/>
                        </a:rPr>
                        <a:t>Annual Maximum</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b="0" dirty="0">
                          <a:latin typeface="Arial" panose="020B0604020202020204" pitchFamily="34" charset="0"/>
                          <a:cs typeface="Arial" panose="020B0604020202020204" pitchFamily="34" charset="0"/>
                        </a:rPr>
                        <a:t>Unlimited</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477687">
                <a:tc>
                  <a:txBody>
                    <a:bodyPr/>
                    <a:lstStyle/>
                    <a:p>
                      <a:pPr algn="ctr"/>
                      <a:r>
                        <a:rPr lang="en-US" sz="1200" b="1" dirty="0">
                          <a:latin typeface="Arial" panose="020B0604020202020204" pitchFamily="34" charset="0"/>
                          <a:cs typeface="Arial" panose="020B0604020202020204" pitchFamily="34" charset="0"/>
                        </a:rPr>
                        <a:t>Preventive Services</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100%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80%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dirty="0">
                          <a:latin typeface="Arial" panose="020B0604020202020204" pitchFamily="34" charset="0"/>
                          <a:cs typeface="Arial" panose="020B0604020202020204" pitchFamily="34" charset="0"/>
                        </a:rPr>
                        <a:t>See Schedule</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80%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8122">
                <a:tc>
                  <a:txBody>
                    <a:bodyPr/>
                    <a:lstStyle/>
                    <a:p>
                      <a:pPr algn="ctr"/>
                      <a:r>
                        <a:rPr lang="en-US" sz="1200" b="1" dirty="0">
                          <a:latin typeface="Arial" panose="020B0604020202020204" pitchFamily="34" charset="0"/>
                          <a:cs typeface="Arial" panose="020B0604020202020204" pitchFamily="34" charset="0"/>
                        </a:rPr>
                        <a:t>Basic</a:t>
                      </a:r>
                      <a:r>
                        <a:rPr lang="en-US" sz="1200" b="1" baseline="0" dirty="0">
                          <a:latin typeface="Arial" panose="020B0604020202020204" pitchFamily="34" charset="0"/>
                          <a:cs typeface="Arial" panose="020B0604020202020204" pitchFamily="34" charset="0"/>
                        </a:rPr>
                        <a:t> Services</a:t>
                      </a:r>
                      <a:endParaRPr lang="en-US" sz="1200" b="1"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80%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60%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p>
                  </a:txBody>
                  <a:tcPr marL="80811" marR="80811" marT="40405" marB="40405"/>
                </a:tc>
                <a:tc>
                  <a:txBody>
                    <a:bodyPr/>
                    <a:lstStyle/>
                    <a:p>
                      <a:pPr algn="ctr"/>
                      <a:r>
                        <a:rPr lang="en-US" sz="1200" dirty="0">
                          <a:latin typeface="Arial" panose="020B0604020202020204" pitchFamily="34" charset="0"/>
                          <a:cs typeface="Arial" panose="020B0604020202020204" pitchFamily="34" charset="0"/>
                        </a:rPr>
                        <a:t>60%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8122">
                <a:tc>
                  <a:txBody>
                    <a:bodyPr/>
                    <a:lstStyle/>
                    <a:p>
                      <a:pPr algn="ctr"/>
                      <a:r>
                        <a:rPr lang="en-US" sz="1200" b="1" dirty="0">
                          <a:latin typeface="Arial" panose="020B0604020202020204" pitchFamily="34" charset="0"/>
                          <a:cs typeface="Arial" panose="020B0604020202020204" pitchFamily="34" charset="0"/>
                        </a:rPr>
                        <a:t>Major Services</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50%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30%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p>
                  </a:txBody>
                  <a:tcPr marL="80811" marR="80811" marT="40405" marB="40405"/>
                </a:tc>
                <a:tc>
                  <a:txBody>
                    <a:bodyPr/>
                    <a:lstStyle/>
                    <a:p>
                      <a:pPr algn="ctr"/>
                      <a:r>
                        <a:rPr lang="en-US" sz="1200" dirty="0">
                          <a:latin typeface="Arial" panose="020B0604020202020204" pitchFamily="34" charset="0"/>
                          <a:cs typeface="Arial" panose="020B0604020202020204" pitchFamily="34" charset="0"/>
                        </a:rPr>
                        <a:t>40%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5560">
                <a:tc>
                  <a:txBody>
                    <a:bodyPr/>
                    <a:lstStyle/>
                    <a:p>
                      <a:pPr algn="ctr"/>
                      <a:r>
                        <a:rPr lang="en-US" sz="1200" b="1" dirty="0">
                          <a:latin typeface="Arial" panose="020B0604020202020204" pitchFamily="34" charset="0"/>
                          <a:cs typeface="Arial" panose="020B0604020202020204" pitchFamily="34" charset="0"/>
                        </a:rPr>
                        <a:t>Waiting Period</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200" b="0" dirty="0">
                          <a:latin typeface="Arial" panose="020B0604020202020204" pitchFamily="34" charset="0"/>
                          <a:cs typeface="Arial" panose="020B0604020202020204" pitchFamily="34" charset="0"/>
                        </a:rPr>
                        <a:t>No Waiting</a:t>
                      </a:r>
                      <a:r>
                        <a:rPr lang="en-US" sz="1200" b="0" baseline="0" dirty="0">
                          <a:latin typeface="Arial" panose="020B0604020202020204" pitchFamily="34" charset="0"/>
                          <a:cs typeface="Arial" panose="020B0604020202020204" pitchFamily="34" charset="0"/>
                        </a:rPr>
                        <a:t> Period </a:t>
                      </a:r>
                      <a:endParaRPr lang="en-US" sz="1200" b="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extLst>
                  <a:ext uri="{0D108BD9-81ED-4DB2-BD59-A6C34878D82A}">
                    <a16:rowId xmlns:a16="http://schemas.microsoft.com/office/drawing/2014/main" val="10007"/>
                  </a:ext>
                </a:extLst>
              </a:tr>
              <a:tr h="489528">
                <a:tc>
                  <a:txBody>
                    <a:bodyPr/>
                    <a:lstStyle/>
                    <a:p>
                      <a:pPr algn="ctr"/>
                      <a:r>
                        <a:rPr lang="en-US" sz="1200" b="1" dirty="0">
                          <a:latin typeface="Arial" panose="020B0604020202020204" pitchFamily="34" charset="0"/>
                          <a:cs typeface="Arial" panose="020B0604020202020204" pitchFamily="34" charset="0"/>
                        </a:rPr>
                        <a:t>Out</a:t>
                      </a:r>
                      <a:r>
                        <a:rPr lang="en-US" sz="1200" b="1" baseline="0" dirty="0">
                          <a:latin typeface="Arial" panose="020B0604020202020204" pitchFamily="34" charset="0"/>
                          <a:cs typeface="Arial" panose="020B0604020202020204" pitchFamily="34" charset="0"/>
                        </a:rPr>
                        <a:t> of Pocket Maximum</a:t>
                      </a:r>
                      <a:endParaRPr lang="en-US" sz="1200" b="1"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200" b="0">
                          <a:latin typeface="Arial" panose="020B0604020202020204" pitchFamily="34" charset="0"/>
                          <a:cs typeface="Arial" panose="020B0604020202020204" pitchFamily="34" charset="0"/>
                        </a:rPr>
                        <a:t>$350 </a:t>
                      </a:r>
                      <a:r>
                        <a:rPr lang="en-US" sz="1200" b="0" dirty="0">
                          <a:latin typeface="Arial" panose="020B0604020202020204" pitchFamily="34" charset="0"/>
                          <a:cs typeface="Arial" panose="020B0604020202020204" pitchFamily="34" charset="0"/>
                        </a:rPr>
                        <a:t>one child / $700</a:t>
                      </a:r>
                      <a:r>
                        <a:rPr lang="en-US" sz="1200" b="0" baseline="0" dirty="0">
                          <a:latin typeface="Arial" panose="020B0604020202020204" pitchFamily="34" charset="0"/>
                          <a:cs typeface="Arial" panose="020B0604020202020204" pitchFamily="34" charset="0"/>
                        </a:rPr>
                        <a:t> more than one child</a:t>
                      </a:r>
                      <a:endParaRPr lang="en-US" sz="1200" b="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extLst>
                  <a:ext uri="{0D108BD9-81ED-4DB2-BD59-A6C34878D82A}">
                    <a16:rowId xmlns:a16="http://schemas.microsoft.com/office/drawing/2014/main" val="10008"/>
                  </a:ext>
                </a:extLst>
              </a:tr>
            </a:tbl>
          </a:graphicData>
        </a:graphic>
      </p:graphicFrame>
      <p:sp>
        <p:nvSpPr>
          <p:cNvPr id="6" name="Slide Number Placeholder 3"/>
          <p:cNvSpPr txBox="1">
            <a:spLocks/>
          </p:cNvSpPr>
          <p:nvPr/>
        </p:nvSpPr>
        <p:spPr>
          <a:xfrm>
            <a:off x="4"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390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BlueDental (Adult)</a:t>
            </a:r>
            <a:br>
              <a:rPr lang="en-US" sz="3200" dirty="0"/>
            </a:br>
            <a:r>
              <a:rPr lang="en-US" sz="3200" dirty="0"/>
              <a:t>Choice &amp; Copayment Plans</a:t>
            </a:r>
          </a:p>
        </p:txBody>
      </p:sp>
      <p:graphicFrame>
        <p:nvGraphicFramePr>
          <p:cNvPr id="5" name="Table 4"/>
          <p:cNvGraphicFramePr>
            <a:graphicFrameLocks noGrp="1"/>
          </p:cNvGraphicFramePr>
          <p:nvPr/>
        </p:nvGraphicFramePr>
        <p:xfrm>
          <a:off x="1327980" y="1816078"/>
          <a:ext cx="6220045" cy="3915010"/>
        </p:xfrm>
        <a:graphic>
          <a:graphicData uri="http://schemas.openxmlformats.org/drawingml/2006/table">
            <a:tbl>
              <a:tblPr firstRow="1" bandRow="1">
                <a:tableStyleId>{B301B821-A1FF-4177-AEE7-76D212191A09}</a:tableStyleId>
              </a:tblPr>
              <a:tblGrid>
                <a:gridCol w="1244009">
                  <a:extLst>
                    <a:ext uri="{9D8B030D-6E8A-4147-A177-3AD203B41FA5}">
                      <a16:colId xmlns:a16="http://schemas.microsoft.com/office/drawing/2014/main" val="20000"/>
                    </a:ext>
                  </a:extLst>
                </a:gridCol>
                <a:gridCol w="1244009">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44009">
                  <a:extLst>
                    <a:ext uri="{9D8B030D-6E8A-4147-A177-3AD203B41FA5}">
                      <a16:colId xmlns:a16="http://schemas.microsoft.com/office/drawing/2014/main" val="20003"/>
                    </a:ext>
                  </a:extLst>
                </a:gridCol>
                <a:gridCol w="1244009">
                  <a:extLst>
                    <a:ext uri="{9D8B030D-6E8A-4147-A177-3AD203B41FA5}">
                      <a16:colId xmlns:a16="http://schemas.microsoft.com/office/drawing/2014/main" val="20004"/>
                    </a:ext>
                  </a:extLst>
                </a:gridCol>
              </a:tblGrid>
              <a:tr h="267911">
                <a:tc rowSpan="2">
                  <a:txBody>
                    <a:bodyPr/>
                    <a:lstStyle/>
                    <a:p>
                      <a:endParaRPr lang="en-US" sz="120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CC"/>
                    </a:solidFill>
                  </a:tcPr>
                </a:tc>
                <a:tc gridSpan="2">
                  <a:txBody>
                    <a:bodyPr/>
                    <a:lstStyle/>
                    <a:p>
                      <a:pPr algn="ctr"/>
                      <a:r>
                        <a:rPr lang="en-US" sz="1200" b="0" dirty="0">
                          <a:latin typeface="Arial Black" panose="020B0A04020102020204" pitchFamily="34" charset="0"/>
                          <a:cs typeface="Arial" panose="020B0604020202020204" pitchFamily="34" charset="0"/>
                        </a:rPr>
                        <a:t>CHOICE</a:t>
                      </a:r>
                    </a:p>
                  </a:txBody>
                  <a:tcPr marL="58885" marR="58885" marT="29442" marB="29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CC"/>
                    </a:solidFill>
                  </a:tcPr>
                </a:tc>
                <a:tc hMerge="1">
                  <a:txBody>
                    <a:bodyPr/>
                    <a:lstStyle/>
                    <a:p>
                      <a:endParaRPr lang="en-US" dirty="0"/>
                    </a:p>
                  </a:txBody>
                  <a:tcPr/>
                </a:tc>
                <a:tc gridSpan="2">
                  <a:txBody>
                    <a:bodyPr/>
                    <a:lstStyle/>
                    <a:p>
                      <a:pPr algn="ctr"/>
                      <a:r>
                        <a:rPr lang="en-US" sz="1200" b="0" dirty="0">
                          <a:latin typeface="Arial Black" panose="020B0A04020102020204" pitchFamily="34" charset="0"/>
                          <a:cs typeface="Arial" panose="020B0604020202020204" pitchFamily="34" charset="0"/>
                        </a:rPr>
                        <a:t>COPAYMENT</a:t>
                      </a:r>
                    </a:p>
                  </a:txBody>
                  <a:tcPr marL="58885" marR="58885" marT="29442" marB="29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CC"/>
                    </a:solidFill>
                  </a:tcPr>
                </a:tc>
                <a:tc hMerge="1">
                  <a:txBody>
                    <a:bodyPr/>
                    <a:lstStyle/>
                    <a:p>
                      <a:endParaRPr lang="en-US" dirty="0"/>
                    </a:p>
                  </a:txBody>
                  <a:tcPr/>
                </a:tc>
                <a:extLst>
                  <a:ext uri="{0D108BD9-81ED-4DB2-BD59-A6C34878D82A}">
                    <a16:rowId xmlns:a16="http://schemas.microsoft.com/office/drawing/2014/main" val="10000"/>
                  </a:ext>
                </a:extLst>
              </a:tr>
              <a:tr h="425972">
                <a:tc vMerge="1">
                  <a:txBody>
                    <a:bodyPr/>
                    <a:lstStyle/>
                    <a:p>
                      <a:endParaRPr lang="en-US" sz="1200" dirty="0">
                        <a:latin typeface="Arial" panose="020B0604020202020204" pitchFamily="34" charset="0"/>
                        <a:cs typeface="Arial" panose="020B0604020202020204" pitchFamily="34" charset="0"/>
                      </a:endParaRPr>
                    </a:p>
                  </a:txBody>
                  <a:tcPr marL="58885" marR="58885" marT="29442" marB="29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In-Network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Out-of-Network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In-Network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Out-of-Network</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2190">
                <a:tc>
                  <a:txBody>
                    <a:bodyPr/>
                    <a:lstStyle/>
                    <a:p>
                      <a:pPr algn="ctr"/>
                      <a:r>
                        <a:rPr lang="en-US" sz="1200" b="1" dirty="0">
                          <a:latin typeface="Arial" panose="020B0604020202020204" pitchFamily="34" charset="0"/>
                          <a:cs typeface="Arial" panose="020B0604020202020204" pitchFamily="34" charset="0"/>
                        </a:rPr>
                        <a:t>Deductible</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200" dirty="0">
                          <a:latin typeface="Arial" panose="020B0604020202020204" pitchFamily="34" charset="0"/>
                          <a:cs typeface="Arial" panose="020B0604020202020204" pitchFamily="34" charset="0"/>
                        </a:rPr>
                        <a:t>$50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470570">
                <a:tc>
                  <a:txBody>
                    <a:bodyPr/>
                    <a:lstStyle/>
                    <a:p>
                      <a:pPr algn="ctr"/>
                      <a:r>
                        <a:rPr lang="en-US" sz="1200" b="1" dirty="0">
                          <a:latin typeface="Arial" panose="020B0604020202020204" pitchFamily="34" charset="0"/>
                          <a:cs typeface="Arial" panose="020B0604020202020204" pitchFamily="34" charset="0"/>
                        </a:rPr>
                        <a:t>Annual Maximum</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200" dirty="0">
                          <a:latin typeface="Arial" panose="020B0604020202020204" pitchFamily="34" charset="0"/>
                          <a:cs typeface="Arial" panose="020B0604020202020204" pitchFamily="34" charset="0"/>
                        </a:rPr>
                        <a:t>$1,000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470570">
                <a:tc>
                  <a:txBody>
                    <a:bodyPr/>
                    <a:lstStyle/>
                    <a:p>
                      <a:pPr algn="ctr"/>
                      <a:r>
                        <a:rPr lang="en-US" sz="1200" b="1" dirty="0">
                          <a:latin typeface="Arial" panose="020B0604020202020204" pitchFamily="34" charset="0"/>
                          <a:cs typeface="Arial" panose="020B0604020202020204" pitchFamily="34" charset="0"/>
                        </a:rPr>
                        <a:t>Preventive Services</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100%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80%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dirty="0">
                          <a:latin typeface="Arial" panose="020B0604020202020204" pitchFamily="34" charset="0"/>
                          <a:cs typeface="Arial" panose="020B0604020202020204" pitchFamily="34" charset="0"/>
                        </a:rPr>
                        <a:t>See Schedule</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80%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2190">
                <a:tc>
                  <a:txBody>
                    <a:bodyPr/>
                    <a:lstStyle/>
                    <a:p>
                      <a:pPr algn="ctr"/>
                      <a:r>
                        <a:rPr lang="en-US" sz="1200" b="1" dirty="0">
                          <a:latin typeface="Arial" panose="020B0604020202020204" pitchFamily="34" charset="0"/>
                          <a:cs typeface="Arial" panose="020B0604020202020204" pitchFamily="34" charset="0"/>
                        </a:rPr>
                        <a:t>Basic</a:t>
                      </a:r>
                      <a:r>
                        <a:rPr lang="en-US" sz="1200" b="1" baseline="0" dirty="0">
                          <a:latin typeface="Arial" panose="020B0604020202020204" pitchFamily="34" charset="0"/>
                          <a:cs typeface="Arial" panose="020B0604020202020204" pitchFamily="34" charset="0"/>
                        </a:rPr>
                        <a:t> Services</a:t>
                      </a:r>
                      <a:endParaRPr lang="en-US" sz="1200" b="1"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80%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60%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p>
                  </a:txBody>
                  <a:tcPr marL="80811" marR="80811" marT="40405" marB="40405"/>
                </a:tc>
                <a:tc>
                  <a:txBody>
                    <a:bodyPr/>
                    <a:lstStyle/>
                    <a:p>
                      <a:pPr algn="ctr"/>
                      <a:r>
                        <a:rPr lang="en-US" sz="1200" dirty="0">
                          <a:latin typeface="Arial" panose="020B0604020202020204" pitchFamily="34" charset="0"/>
                          <a:cs typeface="Arial" panose="020B0604020202020204" pitchFamily="34" charset="0"/>
                        </a:rPr>
                        <a:t>60%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2190">
                <a:tc>
                  <a:txBody>
                    <a:bodyPr/>
                    <a:lstStyle/>
                    <a:p>
                      <a:pPr algn="ctr"/>
                      <a:r>
                        <a:rPr lang="en-US" sz="1200" b="1" dirty="0">
                          <a:latin typeface="Arial" panose="020B0604020202020204" pitchFamily="34" charset="0"/>
                          <a:cs typeface="Arial" panose="020B0604020202020204" pitchFamily="34" charset="0"/>
                        </a:rPr>
                        <a:t>Major Services</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50%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30%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p>
                  </a:txBody>
                  <a:tcPr marL="80811" marR="80811" marT="40405" marB="40405"/>
                </a:tc>
                <a:tc>
                  <a:txBody>
                    <a:bodyPr/>
                    <a:lstStyle/>
                    <a:p>
                      <a:pPr algn="ctr"/>
                      <a:r>
                        <a:rPr lang="en-US" sz="1200" dirty="0">
                          <a:latin typeface="Arial" panose="020B0604020202020204" pitchFamily="34" charset="0"/>
                          <a:cs typeface="Arial" panose="020B0604020202020204" pitchFamily="34" charset="0"/>
                        </a:rPr>
                        <a:t>40%</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11227">
                <a:tc>
                  <a:txBody>
                    <a:bodyPr/>
                    <a:lstStyle/>
                    <a:p>
                      <a:pPr algn="ctr"/>
                      <a:r>
                        <a:rPr lang="en-US" sz="1200" b="1" dirty="0">
                          <a:latin typeface="Arial" panose="020B0604020202020204" pitchFamily="34" charset="0"/>
                          <a:cs typeface="Arial" panose="020B0604020202020204" pitchFamily="34" charset="0"/>
                        </a:rPr>
                        <a:t>Waiting Period</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en-US" sz="1200" kern="1200" dirty="0">
                          <a:effectLst/>
                          <a:latin typeface="Arial" panose="020B0604020202020204" pitchFamily="34" charset="0"/>
                          <a:cs typeface="Arial" panose="020B0604020202020204" pitchFamily="34" charset="0"/>
                        </a:rPr>
                        <a:t>Six-month waiting period for basic and major services. </a:t>
                      </a:r>
                      <a:br>
                        <a:rPr lang="en-US" sz="1200" kern="1200" dirty="0">
                          <a:effectLst/>
                          <a:latin typeface="Arial" panose="020B0604020202020204" pitchFamily="34" charset="0"/>
                          <a:cs typeface="Arial" panose="020B0604020202020204" pitchFamily="34" charset="0"/>
                        </a:rPr>
                      </a:br>
                      <a:r>
                        <a:rPr lang="en-US" sz="1200" kern="1200" dirty="0">
                          <a:effectLst/>
                          <a:latin typeface="Arial" panose="020B0604020202020204" pitchFamily="34" charset="0"/>
                          <a:cs typeface="Arial" panose="020B0604020202020204" pitchFamily="34" charset="0"/>
                        </a:rPr>
                        <a:t>The waiting period can be waived with proof of prior continuous comparable dental insurance coverage.</a:t>
                      </a:r>
                      <a:endParaRPr lang="en-US" sz="1200" dirty="0">
                        <a:latin typeface="Arial" panose="020B0604020202020204" pitchFamily="34" charset="0"/>
                        <a:cs typeface="Arial" panose="020B0604020202020204" pitchFamily="34" charset="0"/>
                      </a:endParaRP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extLst>
                  <a:ext uri="{0D108BD9-81ED-4DB2-BD59-A6C34878D82A}">
                    <a16:rowId xmlns:a16="http://schemas.microsoft.com/office/drawing/2014/main" val="10007"/>
                  </a:ext>
                </a:extLst>
              </a:tr>
              <a:tr h="392190">
                <a:tc>
                  <a:txBody>
                    <a:bodyPr/>
                    <a:lstStyle/>
                    <a:p>
                      <a:pPr algn="ctr"/>
                      <a:r>
                        <a:rPr lang="en-US" sz="1200" b="1" dirty="0">
                          <a:latin typeface="Arial" panose="020B0604020202020204" pitchFamily="34" charset="0"/>
                          <a:cs typeface="Arial" panose="020B0604020202020204" pitchFamily="34" charset="0"/>
                        </a:rPr>
                        <a:t>Rollover</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en-US" sz="1200" dirty="0">
                          <a:latin typeface="Arial" panose="020B0604020202020204" pitchFamily="34" charset="0"/>
                          <a:cs typeface="Arial" panose="020B0604020202020204" pitchFamily="34" charset="0"/>
                        </a:rPr>
                        <a:t>Included</a:t>
                      </a:r>
                    </a:p>
                  </a:txBody>
                  <a:tcPr marL="58885" marR="58885" marT="29442" marB="294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tc hMerge="1">
                  <a:txBody>
                    <a:bodyPr/>
                    <a:lstStyle/>
                    <a:p>
                      <a:endParaRPr lang="en-US" sz="1600" dirty="0"/>
                    </a:p>
                  </a:txBody>
                  <a:tcPr marL="80811" marR="80811" marT="40405" marB="40405"/>
                </a:tc>
                <a:extLst>
                  <a:ext uri="{0D108BD9-81ED-4DB2-BD59-A6C34878D82A}">
                    <a16:rowId xmlns:a16="http://schemas.microsoft.com/office/drawing/2014/main" val="10008"/>
                  </a:ext>
                </a:extLst>
              </a:tr>
            </a:tbl>
          </a:graphicData>
        </a:graphic>
      </p:graphicFrame>
      <p:sp>
        <p:nvSpPr>
          <p:cNvPr id="6" name="Slide Number Placeholder 3"/>
          <p:cNvSpPr txBox="1">
            <a:spLocks/>
          </p:cNvSpPr>
          <p:nvPr/>
        </p:nvSpPr>
        <p:spPr>
          <a:xfrm>
            <a:off x="4"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270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ＭＳ Ｐゴシック" pitchFamily="34" charset="-128"/>
                <a:cs typeface="Arial" pitchFamily="34" charset="0"/>
              </a:rPr>
              <a:t>The #1 Dental Network </a:t>
            </a:r>
            <a:br>
              <a:rPr lang="en-US" altLang="en-US" sz="3200" dirty="0">
                <a:ea typeface="ＭＳ Ｐゴシック" pitchFamily="34" charset="-128"/>
                <a:cs typeface="Arial" pitchFamily="34" charset="0"/>
              </a:rPr>
            </a:br>
            <a:r>
              <a:rPr lang="en-US" altLang="en-US" sz="3200" dirty="0">
                <a:ea typeface="ＭＳ Ｐゴシック" pitchFamily="34" charset="-128"/>
                <a:cs typeface="Arial" pitchFamily="34" charset="0"/>
              </a:rPr>
              <a:t>in Florida</a:t>
            </a:r>
            <a:endParaRPr lang="en-US" sz="3200" dirty="0"/>
          </a:p>
        </p:txBody>
      </p:sp>
      <p:sp>
        <p:nvSpPr>
          <p:cNvPr id="3" name="Text Placeholder 2"/>
          <p:cNvSpPr>
            <a:spLocks noGrp="1"/>
          </p:cNvSpPr>
          <p:nvPr>
            <p:ph type="body" sz="quarter" idx="10"/>
          </p:nvPr>
        </p:nvSpPr>
        <p:spPr>
          <a:xfrm>
            <a:off x="623888" y="1690692"/>
            <a:ext cx="7891462" cy="4280879"/>
          </a:xfrm>
        </p:spPr>
        <p:txBody>
          <a:bodyPr>
            <a:noAutofit/>
          </a:bodyPr>
          <a:lstStyle/>
          <a:p>
            <a:pPr marL="0" indent="0">
              <a:buNone/>
            </a:pPr>
            <a:r>
              <a:rPr lang="en-US" sz="1800" dirty="0"/>
              <a:t>Our Copay and Choice PPO networks </a:t>
            </a:r>
            <a:r>
              <a:rPr lang="en-US" sz="1800" dirty="0">
                <a:latin typeface="Arial Black" panose="020B0A04020102020204" pitchFamily="34" charset="0"/>
              </a:rPr>
              <a:t>lead the industry as #1 and #2 in effective discounts in Florida,</a:t>
            </a:r>
            <a:r>
              <a:rPr lang="en-US" sz="1800" baseline="30000" dirty="0"/>
              <a:t>1</a:t>
            </a:r>
            <a:r>
              <a:rPr lang="en-US" sz="1800" dirty="0"/>
              <a:t> providing employers with the dental networks that are most successful at saving them money.</a:t>
            </a:r>
            <a:br>
              <a:rPr lang="en-US" dirty="0">
                <a:latin typeface="Arial Black" panose="020B0A04020102020204" pitchFamily="34" charset="0"/>
              </a:rPr>
            </a:br>
            <a:endParaRPr lang="en-US" sz="800" dirty="0">
              <a:latin typeface="Arial Black" panose="020B0A04020102020204" pitchFamily="34" charset="0"/>
            </a:endParaRPr>
          </a:p>
          <a:p>
            <a:pPr marL="0" indent="0">
              <a:buNone/>
            </a:pPr>
            <a:r>
              <a:rPr lang="en-US" sz="1600" dirty="0">
                <a:latin typeface="Arial Black" panose="020B0A04020102020204" pitchFamily="34" charset="0"/>
              </a:rPr>
              <a:t>The most important measure of a network</a:t>
            </a:r>
          </a:p>
          <a:p>
            <a:pPr>
              <a:spcBef>
                <a:spcPts val="400"/>
              </a:spcBef>
              <a:defRPr/>
            </a:pPr>
            <a:r>
              <a:rPr lang="en-US" sz="1600" dirty="0">
                <a:solidFill>
                  <a:prstClr val="black"/>
                </a:solidFill>
              </a:rPr>
              <a:t>Effective discounts reflect the savings when strong discounts are coupled with high in-network utilization</a:t>
            </a:r>
          </a:p>
          <a:p>
            <a:pPr>
              <a:spcBef>
                <a:spcPts val="400"/>
              </a:spcBef>
              <a:defRPr/>
            </a:pPr>
            <a:r>
              <a:rPr lang="en-US" sz="1600" dirty="0">
                <a:solidFill>
                  <a:prstClr val="black"/>
                </a:solidFill>
              </a:rPr>
              <a:t>Power behind our results is a </a:t>
            </a:r>
            <a:r>
              <a:rPr lang="en-US" sz="1600" i="1" dirty="0">
                <a:solidFill>
                  <a:prstClr val="black"/>
                </a:solidFill>
              </a:rPr>
              <a:t>smarter</a:t>
            </a:r>
            <a:r>
              <a:rPr lang="en-US" sz="1600" dirty="0">
                <a:solidFill>
                  <a:prstClr val="black"/>
                </a:solidFill>
              </a:rPr>
              <a:t> network with the right number of the right dentists—at the right discounts</a:t>
            </a:r>
            <a:endParaRPr lang="en-US" sz="1600" b="1" dirty="0">
              <a:solidFill>
                <a:srgbClr val="0091CC"/>
              </a:solidFill>
              <a:ea typeface="ＭＳ Ｐゴシック" pitchFamily="34" charset="-128"/>
            </a:endParaRPr>
          </a:p>
          <a:p>
            <a:pPr marL="0" indent="0" defTabSz="914378">
              <a:buNone/>
              <a:defRPr/>
            </a:pPr>
            <a:r>
              <a:rPr lang="en-US" sz="1600" dirty="0">
                <a:latin typeface="Arial Black" panose="020B0A04020102020204" pitchFamily="34" charset="0"/>
                <a:ea typeface="ＭＳ Ｐゴシック" pitchFamily="34" charset="-128"/>
              </a:rPr>
              <a:t>What are the results?</a:t>
            </a:r>
          </a:p>
          <a:p>
            <a:pPr marL="228594" indent="-228594" defTabSz="914378">
              <a:spcBef>
                <a:spcPts val="400"/>
              </a:spcBef>
              <a:defRPr/>
            </a:pPr>
            <a:r>
              <a:rPr lang="en-US" sz="1600" dirty="0">
                <a:solidFill>
                  <a:prstClr val="black"/>
                </a:solidFill>
                <a:ea typeface="ＭＳ Ｐゴシック" pitchFamily="34" charset="-128"/>
              </a:rPr>
              <a:t>Lower premiums and out-of-pocket costs for employers and consumers </a:t>
            </a:r>
          </a:p>
          <a:p>
            <a:pPr marL="228594" indent="-228594" defTabSz="914378">
              <a:spcBef>
                <a:spcPts val="400"/>
              </a:spcBef>
              <a:defRPr/>
            </a:pPr>
            <a:r>
              <a:rPr lang="en-US" sz="1600" dirty="0">
                <a:solidFill>
                  <a:prstClr val="black"/>
                </a:solidFill>
                <a:ea typeface="ＭＳ Ｐゴシック" pitchFamily="34" charset="-128"/>
              </a:rPr>
              <a:t>Minimizes future rate increases</a:t>
            </a:r>
            <a:endParaRPr lang="en-US" sz="1100" dirty="0">
              <a:solidFill>
                <a:prstClr val="black"/>
              </a:solidFill>
            </a:endParaRPr>
          </a:p>
          <a:p>
            <a:pPr marL="0" indent="0" defTabSz="914378">
              <a:spcBef>
                <a:spcPts val="400"/>
              </a:spcBef>
              <a:buNone/>
              <a:defRPr/>
            </a:pPr>
            <a:endParaRPr lang="en-US" sz="1100" i="1" dirty="0">
              <a:solidFill>
                <a:prstClr val="black"/>
              </a:solidFill>
              <a:latin typeface="Arial Black" panose="020B0A04020102020204" pitchFamily="34" charset="0"/>
            </a:endParaRPr>
          </a:p>
          <a:p>
            <a:pPr marL="0" indent="0" defTabSz="914378">
              <a:spcBef>
                <a:spcPts val="400"/>
              </a:spcBef>
              <a:buNone/>
              <a:defRPr/>
            </a:pPr>
            <a:r>
              <a:rPr lang="en-US" sz="1600" i="1" dirty="0">
                <a:solidFill>
                  <a:srgbClr val="0083C0"/>
                </a:solidFill>
                <a:latin typeface="Arial Black" panose="020B0A04020102020204" pitchFamily="34" charset="0"/>
              </a:rPr>
              <a:t>Size matters, too:  </a:t>
            </a:r>
            <a:r>
              <a:rPr lang="en-US" sz="1600" dirty="0">
                <a:solidFill>
                  <a:srgbClr val="0083C0"/>
                </a:solidFill>
                <a:latin typeface="Arial Black" panose="020B0A04020102020204" pitchFamily="34" charset="0"/>
              </a:rPr>
              <a:t>6,000 Unique Locations in Florida and over</a:t>
            </a:r>
            <a:r>
              <a:rPr lang="en-US" sz="1600" dirty="0"/>
              <a:t> </a:t>
            </a:r>
            <a:r>
              <a:rPr lang="en-US" sz="1600" dirty="0">
                <a:solidFill>
                  <a:srgbClr val="0083C0"/>
                </a:solidFill>
                <a:latin typeface="Arial Black" panose="020B0A04020102020204" pitchFamily="34" charset="0"/>
              </a:rPr>
              <a:t>70,000 nationwide </a:t>
            </a:r>
            <a:endParaRPr lang="en-US" sz="1600"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l="17490" r="23192"/>
          <a:stretch>
            <a:fillRect/>
          </a:stretch>
        </p:blipFill>
        <p:spPr bwMode="auto">
          <a:xfrm>
            <a:off x="7004304" y="155452"/>
            <a:ext cx="1737360" cy="135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4" y="6156099"/>
            <a:ext cx="6219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600" b="0" i="1" u="none" strike="noStrike" kern="1200" cap="none" spc="0" normalizeH="0" baseline="30000" noProof="0" dirty="0">
                <a:ln>
                  <a:noFill/>
                </a:ln>
                <a:solidFill>
                  <a:prstClr val="black"/>
                </a:solidFill>
                <a:effectLst/>
                <a:uLnTx/>
                <a:uFillTx/>
                <a:latin typeface="Arial" panose="020B0604020202020204" pitchFamily="34" charset="0"/>
                <a:ea typeface="MS PGothic" panose="020B0600070205080204" pitchFamily="34" charset="-128"/>
                <a:cs typeface="+mn-cs"/>
              </a:rPr>
              <a:t>1 </a:t>
            </a:r>
            <a:r>
              <a:rPr kumimoji="0" lang="en-US" altLang="en-US" sz="600" b="0" i="1"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Ruark</a:t>
            </a:r>
            <a:r>
              <a:rPr kumimoji="0" lang="en-US" altLang="en-US" sz="600" b="0"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Consulting, “2016 PPO Network Study,” 2017.  Other participants in the study include Delta, MetLife, Guardian, Aetna, Cigna, United Healthcare, and others.</a:t>
            </a:r>
          </a:p>
        </p:txBody>
      </p:sp>
      <p:sp>
        <p:nvSpPr>
          <p:cNvPr id="6" name="Slide Number Placeholder 3"/>
          <p:cNvSpPr txBox="1">
            <a:spLocks/>
          </p:cNvSpPr>
          <p:nvPr/>
        </p:nvSpPr>
        <p:spPr>
          <a:xfrm>
            <a:off x="4"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06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088"/>
            <a:ext cx="7886700" cy="1325563"/>
          </a:xfrm>
        </p:spPr>
        <p:txBody>
          <a:bodyPr>
            <a:noAutofit/>
          </a:bodyPr>
          <a:lstStyle/>
          <a:p>
            <a:r>
              <a:rPr lang="en-US" altLang="en-US" sz="2800" dirty="0">
                <a:ea typeface="ＭＳ Ｐゴシック" pitchFamily="34" charset="-128"/>
                <a:cs typeface="Arial" pitchFamily="34" charset="0"/>
              </a:rPr>
              <a:t>Our Benefits Go Further with Effective Discounts + Maximum Rollover</a:t>
            </a:r>
            <a:endParaRPr lang="en-US" sz="2800" dirty="0"/>
          </a:p>
        </p:txBody>
      </p:sp>
      <p:sp>
        <p:nvSpPr>
          <p:cNvPr id="13" name="Rectangle 12"/>
          <p:cNvSpPr/>
          <p:nvPr/>
        </p:nvSpPr>
        <p:spPr>
          <a:xfrm>
            <a:off x="628650" y="1821246"/>
            <a:ext cx="2070588" cy="3920133"/>
          </a:xfrm>
          <a:prstGeom prst="rect">
            <a:avLst/>
          </a:prstGeom>
        </p:spPr>
        <p:txBody>
          <a:bodyPr wrap="square" anchor="ctr" anchorCtr="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Our annual maximum goes much further than that of other carriers</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952" y="2313433"/>
            <a:ext cx="5881879" cy="330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p:cNvSpPr>
            <a:spLocks noGrp="1"/>
          </p:cNvSpPr>
          <p:nvPr>
            <p:ph type="body" sz="quarter" idx="10"/>
          </p:nvPr>
        </p:nvSpPr>
        <p:spPr>
          <a:xfrm>
            <a:off x="2887953" y="1821244"/>
            <a:ext cx="5627399" cy="492188"/>
          </a:xfrm>
        </p:spPr>
        <p:txBody>
          <a:bodyPr>
            <a:normAutofit/>
          </a:bodyPr>
          <a:lstStyle/>
          <a:p>
            <a:pPr marL="0" indent="0">
              <a:buNone/>
            </a:pPr>
            <a:r>
              <a:rPr lang="en-US" sz="1800" dirty="0">
                <a:latin typeface="Arial Black" panose="020B0A04020102020204" pitchFamily="34" charset="0"/>
              </a:rPr>
              <a:t>$1,000 annual maximum plan</a:t>
            </a:r>
          </a:p>
        </p:txBody>
      </p:sp>
      <p:sp>
        <p:nvSpPr>
          <p:cNvPr id="18" name="Slide Number Placeholder 3"/>
          <p:cNvSpPr txBox="1">
            <a:spLocks/>
          </p:cNvSpPr>
          <p:nvPr/>
        </p:nvSpPr>
        <p:spPr>
          <a:xfrm>
            <a:off x="2"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36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2" y="261971"/>
            <a:ext cx="7886700" cy="1226279"/>
          </a:xfrm>
        </p:spPr>
        <p:txBody>
          <a:bodyPr>
            <a:normAutofit/>
          </a:bodyPr>
          <a:lstStyle/>
          <a:p>
            <a:r>
              <a:rPr lang="en-US" sz="3200" dirty="0"/>
              <a:t>Maximum Rollover</a:t>
            </a:r>
          </a:p>
        </p:txBody>
      </p:sp>
      <p:sp>
        <p:nvSpPr>
          <p:cNvPr id="6" name="Text Placeholder 5"/>
          <p:cNvSpPr>
            <a:spLocks noGrp="1"/>
          </p:cNvSpPr>
          <p:nvPr>
            <p:ph type="body" sz="quarter" idx="10"/>
          </p:nvPr>
        </p:nvSpPr>
        <p:spPr>
          <a:xfrm>
            <a:off x="2887953" y="1813496"/>
            <a:ext cx="5627399" cy="2287981"/>
          </a:xfrm>
        </p:spPr>
        <p:txBody>
          <a:bodyPr>
            <a:normAutofit fontScale="70000" lnSpcReduction="20000"/>
          </a:bodyPr>
          <a:lstStyle/>
          <a:p>
            <a:pPr marL="0" indent="0">
              <a:buNone/>
            </a:pPr>
            <a:r>
              <a:rPr lang="en-US" dirty="0">
                <a:latin typeface="Arial Black" panose="020B0A04020102020204" pitchFamily="34" charset="0"/>
              </a:rPr>
              <a:t>How does it work?</a:t>
            </a:r>
          </a:p>
          <a:p>
            <a:r>
              <a:rPr lang="en-US" dirty="0"/>
              <a:t>On average, members have major services every 3-5 years</a:t>
            </a:r>
          </a:p>
          <a:p>
            <a:r>
              <a:rPr lang="en-US" dirty="0"/>
              <a:t>Only a small percentage of members actually exceed the annual maximum</a:t>
            </a:r>
          </a:p>
          <a:p>
            <a:r>
              <a:rPr lang="en-US" dirty="0"/>
              <a:t>By Year 3, a qualifying member has the opportunity to double their annual maximum </a:t>
            </a:r>
          </a:p>
          <a:p>
            <a:r>
              <a:rPr lang="en-US" dirty="0"/>
              <a:t>Members can use the additional dollars to schedule higher out-of-pocket services in advance, providing added security for an unexpected issue</a:t>
            </a:r>
          </a:p>
        </p:txBody>
      </p:sp>
      <p:sp>
        <p:nvSpPr>
          <p:cNvPr id="8" name="Rectangle 7"/>
          <p:cNvSpPr/>
          <p:nvPr/>
        </p:nvSpPr>
        <p:spPr>
          <a:xfrm>
            <a:off x="704088" y="1902670"/>
            <a:ext cx="1929384" cy="3768006"/>
          </a:xfrm>
          <a:prstGeom prst="rect">
            <a:avLst/>
          </a:prstGeom>
        </p:spPr>
        <p:txBody>
          <a:bodyPr wrap="square" anchor="ctr" anchorCtr="0">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With our plans, members’ unused benefit dollars from one year are “rolled over” to the next year</a:t>
            </a:r>
          </a:p>
        </p:txBody>
      </p:sp>
      <p:graphicFrame>
        <p:nvGraphicFramePr>
          <p:cNvPr id="9" name="Table 8"/>
          <p:cNvGraphicFramePr>
            <a:graphicFrameLocks noGrp="1"/>
          </p:cNvGraphicFramePr>
          <p:nvPr/>
        </p:nvGraphicFramePr>
        <p:xfrm>
          <a:off x="2887953" y="3868615"/>
          <a:ext cx="5627399" cy="1802060"/>
        </p:xfrm>
        <a:graphic>
          <a:graphicData uri="http://schemas.openxmlformats.org/drawingml/2006/table">
            <a:tbl>
              <a:tblPr firstRow="1" bandRow="1"/>
              <a:tblGrid>
                <a:gridCol w="5064659">
                  <a:extLst>
                    <a:ext uri="{9D8B030D-6E8A-4147-A177-3AD203B41FA5}">
                      <a16:colId xmlns:a16="http://schemas.microsoft.com/office/drawing/2014/main" val="1689304776"/>
                    </a:ext>
                  </a:extLst>
                </a:gridCol>
                <a:gridCol w="562740">
                  <a:extLst>
                    <a:ext uri="{9D8B030D-6E8A-4147-A177-3AD203B41FA5}">
                      <a16:colId xmlns:a16="http://schemas.microsoft.com/office/drawing/2014/main" val="1443729542"/>
                    </a:ext>
                  </a:extLst>
                </a:gridCol>
              </a:tblGrid>
              <a:tr h="298437">
                <a:tc grid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marL="0" marR="0" algn="ctr">
                        <a:lnSpc>
                          <a:spcPct val="115000"/>
                        </a:lnSpc>
                        <a:spcBef>
                          <a:spcPts val="0"/>
                        </a:spcBef>
                        <a:spcAft>
                          <a:spcPts val="0"/>
                        </a:spcAft>
                      </a:pPr>
                      <a:r>
                        <a:rPr lang="en-US" sz="1000" b="0" kern="1200" dirty="0">
                          <a:effectLst/>
                          <a:latin typeface="Arial Black" panose="020B0A04020102020204" pitchFamily="34" charset="0"/>
                        </a:rPr>
                        <a:t>Rollover example: Based on $1,000 annual maximum benefit</a:t>
                      </a:r>
                      <a:endParaRPr lang="en-US" sz="10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34290" marB="34290">
                    <a:lnL w="12700" cmpd="sng">
                      <a:solidFill>
                        <a:srgbClr val="005CB9"/>
                      </a:solidFill>
                    </a:lnL>
                    <a:lnR w="12700" cmpd="sng">
                      <a:solidFill>
                        <a:srgbClr val="005CB9"/>
                      </a:solidFill>
                    </a:lnR>
                    <a:lnT w="12700" cmpd="sng">
                      <a:solidFill>
                        <a:srgbClr val="005CB9"/>
                      </a:solidFill>
                    </a:lnT>
                    <a:lnB w="25400" cmpd="sng">
                      <a:solidFill>
                        <a:srgbClr val="005CB9"/>
                      </a:solid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503783478"/>
                  </a:ext>
                </a:extLst>
              </a:tr>
              <a:tr h="26393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15000"/>
                        </a:lnSpc>
                        <a:spcBef>
                          <a:spcPts val="0"/>
                        </a:spcBef>
                        <a:spcAft>
                          <a:spcPts val="0"/>
                        </a:spcAft>
                      </a:pPr>
                      <a:r>
                        <a:rPr lang="en-US" sz="800" kern="1200" dirty="0">
                          <a:solidFill>
                            <a:schemeClr val="tx1"/>
                          </a:solidFill>
                          <a:effectLst/>
                        </a:rPr>
                        <a:t>Maximum plan expenditure in a given plan year to qualify for the rollover benefit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mpd="sng">
                      <a:solidFill>
                        <a:srgbClr val="005CB9"/>
                      </a:solidFill>
                    </a:lnL>
                    <a:lnR w="12700" cmpd="sng">
                      <a:solidFill>
                        <a:srgbClr val="005CB9"/>
                      </a:solidFill>
                    </a:lnR>
                    <a:lnT w="25400" cmpd="sng">
                      <a:solidFill>
                        <a:srgbClr val="005CB9"/>
                      </a:solidFill>
                    </a:lnT>
                    <a:lnB w="12700" cmpd="sng">
                      <a:solidFill>
                        <a:srgbClr val="005CB9"/>
                      </a:solidFill>
                    </a:lnB>
                    <a:lnTlToBr w="12700" cmpd="sng">
                      <a:noFill/>
                      <a:prstDash val="solid"/>
                    </a:lnTlToBr>
                    <a:lnBlToTr w="12700" cmpd="sng">
                      <a:noFill/>
                      <a:prstDash val="solid"/>
                    </a:lnBlToTr>
                    <a:solidFill>
                      <a:srgbClr val="005CB9">
                        <a:alpha val="20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ctr">
                        <a:lnSpc>
                          <a:spcPct val="115000"/>
                        </a:lnSpc>
                        <a:spcBef>
                          <a:spcPts val="0"/>
                        </a:spcBef>
                        <a:spcAft>
                          <a:spcPts val="0"/>
                        </a:spcAft>
                      </a:pPr>
                      <a:r>
                        <a:rPr lang="en-US" sz="800" b="1" kern="1200" dirty="0">
                          <a:solidFill>
                            <a:schemeClr val="tx1"/>
                          </a:solidFill>
                          <a:effectLst/>
                        </a:rPr>
                        <a:t>$500</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mpd="sng">
                      <a:solidFill>
                        <a:srgbClr val="005CB9"/>
                      </a:solidFill>
                    </a:lnL>
                    <a:lnR w="12700" cmpd="sng">
                      <a:solidFill>
                        <a:srgbClr val="005CB9"/>
                      </a:solidFill>
                    </a:lnR>
                    <a:lnT w="25400" cmpd="sng">
                      <a:solidFill>
                        <a:srgbClr val="005CB9"/>
                      </a:solidFill>
                    </a:lnT>
                    <a:lnB w="12700" cmpd="sng">
                      <a:solidFill>
                        <a:srgbClr val="005CB9"/>
                      </a:solidFill>
                    </a:lnB>
                    <a:lnTlToBr w="12700" cmpd="sng">
                      <a:noFill/>
                      <a:prstDash val="solid"/>
                    </a:lnTlToBr>
                    <a:lnBlToTr w="12700" cmpd="sng">
                      <a:noFill/>
                      <a:prstDash val="solid"/>
                    </a:lnBlToTr>
                    <a:solidFill>
                      <a:srgbClr val="005CB9">
                        <a:alpha val="20000"/>
                      </a:srgbClr>
                    </a:solidFill>
                  </a:tcPr>
                </a:tc>
                <a:extLst>
                  <a:ext uri="{0D108BD9-81ED-4DB2-BD59-A6C34878D82A}">
                    <a16:rowId xmlns:a16="http://schemas.microsoft.com/office/drawing/2014/main" val="1976344213"/>
                  </a:ext>
                </a:extLst>
              </a:tr>
              <a:tr h="26393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15000"/>
                        </a:lnSpc>
                        <a:spcBef>
                          <a:spcPts val="0"/>
                        </a:spcBef>
                        <a:spcAft>
                          <a:spcPts val="0"/>
                        </a:spcAft>
                      </a:pPr>
                      <a:r>
                        <a:rPr lang="en-US" sz="800" kern="1200" dirty="0">
                          <a:solidFill>
                            <a:schemeClr val="tx1"/>
                          </a:solidFill>
                          <a:effectLst/>
                        </a:rPr>
                        <a:t>Amount that gets rolled over to the next plan year for those who qualify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ctr">
                        <a:lnSpc>
                          <a:spcPct val="115000"/>
                        </a:lnSpc>
                        <a:spcBef>
                          <a:spcPts val="0"/>
                        </a:spcBef>
                        <a:spcAft>
                          <a:spcPts val="0"/>
                        </a:spcAft>
                      </a:pPr>
                      <a:r>
                        <a:rPr lang="en-US" sz="800" b="1" kern="1200" dirty="0">
                          <a:solidFill>
                            <a:schemeClr val="tx1"/>
                          </a:solidFill>
                          <a:effectLst/>
                        </a:rPr>
                        <a:t>$350</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noFill/>
                  </a:tcPr>
                </a:tc>
                <a:extLst>
                  <a:ext uri="{0D108BD9-81ED-4DB2-BD59-A6C34878D82A}">
                    <a16:rowId xmlns:a16="http://schemas.microsoft.com/office/drawing/2014/main" val="3615051048"/>
                  </a:ext>
                </a:extLst>
              </a:tr>
              <a:tr h="26393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15000"/>
                        </a:lnSpc>
                        <a:spcBef>
                          <a:spcPts val="0"/>
                        </a:spcBef>
                        <a:spcAft>
                          <a:spcPts val="0"/>
                        </a:spcAft>
                      </a:pPr>
                      <a:r>
                        <a:rPr lang="en-US" sz="800" kern="1200" dirty="0">
                          <a:solidFill>
                            <a:schemeClr val="tx1"/>
                          </a:solidFill>
                          <a:effectLst/>
                        </a:rPr>
                        <a:t>Year 2 annual maximum benefit ($1,000 + $350) for members qualifying</a:t>
                      </a:r>
                      <a:r>
                        <a:rPr lang="en-US" sz="800" kern="1200" baseline="0" dirty="0">
                          <a:solidFill>
                            <a:schemeClr val="tx1"/>
                          </a:solidFill>
                          <a:effectLst/>
                        </a:rPr>
                        <a:t> for rollover in Year 1</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solidFill>
                      <a:srgbClr val="005CB9">
                        <a:alpha val="20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ctr">
                        <a:lnSpc>
                          <a:spcPct val="115000"/>
                        </a:lnSpc>
                        <a:spcBef>
                          <a:spcPts val="0"/>
                        </a:spcBef>
                        <a:spcAft>
                          <a:spcPts val="0"/>
                        </a:spcAft>
                      </a:pPr>
                      <a:r>
                        <a:rPr lang="en-US" sz="800" b="1" kern="1200" dirty="0">
                          <a:solidFill>
                            <a:schemeClr val="tx1"/>
                          </a:solidFill>
                          <a:effectLst/>
                        </a:rPr>
                        <a:t>$1,350</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solidFill>
                      <a:srgbClr val="005CB9">
                        <a:alpha val="20000"/>
                      </a:srgbClr>
                    </a:solidFill>
                  </a:tcPr>
                </a:tc>
                <a:extLst>
                  <a:ext uri="{0D108BD9-81ED-4DB2-BD59-A6C34878D82A}">
                    <a16:rowId xmlns:a16="http://schemas.microsoft.com/office/drawing/2014/main" val="2888564348"/>
                  </a:ext>
                </a:extLst>
              </a:tr>
              <a:tr h="26393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15000"/>
                        </a:lnSpc>
                        <a:spcBef>
                          <a:spcPts val="0"/>
                        </a:spcBef>
                        <a:spcAft>
                          <a:spcPts val="0"/>
                        </a:spcAft>
                      </a:pPr>
                      <a:r>
                        <a:rPr lang="en-US" sz="800" kern="1200" dirty="0">
                          <a:solidFill>
                            <a:schemeClr val="tx1"/>
                          </a:solidFill>
                          <a:effectLst/>
                        </a:rPr>
                        <a:t>Year 3 annual maximum benefit ($1,000 + $350 + $350) for members qualifying</a:t>
                      </a:r>
                      <a:r>
                        <a:rPr lang="en-US" sz="800" kern="1200" baseline="0" dirty="0">
                          <a:solidFill>
                            <a:schemeClr val="tx1"/>
                          </a:solidFill>
                          <a:effectLst/>
                        </a:rPr>
                        <a:t> for rollover in Year 1 and 2</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ctr">
                        <a:lnSpc>
                          <a:spcPct val="115000"/>
                        </a:lnSpc>
                        <a:spcBef>
                          <a:spcPts val="0"/>
                        </a:spcBef>
                        <a:spcAft>
                          <a:spcPts val="0"/>
                        </a:spcAft>
                      </a:pPr>
                      <a:r>
                        <a:rPr lang="en-US" sz="800" b="1" kern="1200" dirty="0">
                          <a:solidFill>
                            <a:schemeClr val="tx1"/>
                          </a:solidFill>
                          <a:effectLst/>
                        </a:rPr>
                        <a:t>$1,700</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noFill/>
                  </a:tcPr>
                </a:tc>
                <a:extLst>
                  <a:ext uri="{0D108BD9-81ED-4DB2-BD59-A6C34878D82A}">
                    <a16:rowId xmlns:a16="http://schemas.microsoft.com/office/drawing/2014/main" val="1991184296"/>
                  </a:ext>
                </a:extLst>
              </a:tr>
              <a:tr h="44788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15000"/>
                        </a:lnSpc>
                        <a:spcBef>
                          <a:spcPts val="0"/>
                        </a:spcBef>
                        <a:spcAft>
                          <a:spcPts val="0"/>
                        </a:spcAft>
                      </a:pPr>
                      <a:r>
                        <a:rPr lang="en-US" sz="800" kern="1200" dirty="0">
                          <a:solidFill>
                            <a:schemeClr val="tx1"/>
                          </a:solidFill>
                          <a:effectLst/>
                        </a:rPr>
                        <a:t>Total possible annual maximum benefit after 3 years </a:t>
                      </a:r>
                      <a:endParaRPr lang="en-US" sz="800" dirty="0">
                        <a:solidFill>
                          <a:schemeClr val="tx1"/>
                        </a:solidFill>
                        <a:effectLst/>
                      </a:endParaRPr>
                    </a:p>
                    <a:p>
                      <a:pPr marL="0" marR="0">
                        <a:lnSpc>
                          <a:spcPct val="115000"/>
                        </a:lnSpc>
                        <a:spcBef>
                          <a:spcPts val="0"/>
                        </a:spcBef>
                        <a:spcAft>
                          <a:spcPts val="0"/>
                        </a:spcAft>
                      </a:pPr>
                      <a:r>
                        <a:rPr lang="en-US" sz="800" kern="1200" dirty="0">
                          <a:solidFill>
                            <a:schemeClr val="tx1"/>
                          </a:solidFill>
                          <a:effectLst/>
                        </a:rPr>
                        <a:t>(the amount a member can accumulate after 3 years of rollover is capped at $1,000)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solidFill>
                      <a:srgbClr val="005CB9">
                        <a:alpha val="20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ctr">
                        <a:lnSpc>
                          <a:spcPct val="115000"/>
                        </a:lnSpc>
                        <a:spcBef>
                          <a:spcPts val="0"/>
                        </a:spcBef>
                        <a:spcAft>
                          <a:spcPts val="0"/>
                        </a:spcAft>
                      </a:pPr>
                      <a:r>
                        <a:rPr lang="en-US" sz="800" b="1" kern="1200" dirty="0">
                          <a:solidFill>
                            <a:schemeClr val="tx1"/>
                          </a:solidFill>
                          <a:effectLst/>
                        </a:rPr>
                        <a:t>$2,000</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mpd="sng">
                      <a:solidFill>
                        <a:srgbClr val="005CB9"/>
                      </a:solidFill>
                    </a:lnL>
                    <a:lnR w="12700" cmpd="sng">
                      <a:solidFill>
                        <a:srgbClr val="005CB9"/>
                      </a:solidFill>
                    </a:lnR>
                    <a:lnT w="12700" cmpd="sng">
                      <a:solidFill>
                        <a:srgbClr val="005CB9"/>
                      </a:solidFill>
                    </a:lnT>
                    <a:lnB w="12700" cmpd="sng">
                      <a:solidFill>
                        <a:srgbClr val="005CB9"/>
                      </a:solidFill>
                    </a:lnB>
                    <a:lnTlToBr w="12700" cmpd="sng">
                      <a:noFill/>
                      <a:prstDash val="solid"/>
                    </a:lnTlToBr>
                    <a:lnBlToTr w="12700" cmpd="sng">
                      <a:noFill/>
                      <a:prstDash val="solid"/>
                    </a:lnBlToTr>
                    <a:solidFill>
                      <a:srgbClr val="005CB9">
                        <a:alpha val="20000"/>
                      </a:srgbClr>
                    </a:solidFill>
                  </a:tcPr>
                </a:tc>
                <a:extLst>
                  <a:ext uri="{0D108BD9-81ED-4DB2-BD59-A6C34878D82A}">
                    <a16:rowId xmlns:a16="http://schemas.microsoft.com/office/drawing/2014/main" val="1979087082"/>
                  </a:ext>
                </a:extLst>
              </a:tr>
            </a:tbl>
          </a:graphicData>
        </a:graphic>
      </p:graphicFrame>
      <p:sp>
        <p:nvSpPr>
          <p:cNvPr id="10" name="Slide Number Placeholder 3"/>
          <p:cNvSpPr txBox="1">
            <a:spLocks/>
          </p:cNvSpPr>
          <p:nvPr/>
        </p:nvSpPr>
        <p:spPr>
          <a:xfrm>
            <a:off x="2" y="6528510"/>
            <a:ext cx="436633" cy="32949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BD6B465-7064-4E74-8035-36FF62AC84F4}" type="slidenum">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8837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AL">
  <a:themeElements>
    <a:clrScheme name="USAble Life">
      <a:dk1>
        <a:sysClr val="windowText" lastClr="000000"/>
      </a:dk1>
      <a:lt1>
        <a:sysClr val="window" lastClr="FFFFFF"/>
      </a:lt1>
      <a:dk2>
        <a:srgbClr val="002856"/>
      </a:dk2>
      <a:lt2>
        <a:srgbClr val="DBC79D"/>
      </a:lt2>
      <a:accent1>
        <a:srgbClr val="005CB9"/>
      </a:accent1>
      <a:accent2>
        <a:srgbClr val="002856"/>
      </a:accent2>
      <a:accent3>
        <a:srgbClr val="DBC79D"/>
      </a:accent3>
      <a:accent4>
        <a:srgbClr val="C3002F"/>
      </a:accent4>
      <a:accent5>
        <a:srgbClr val="005CB9"/>
      </a:accent5>
      <a:accent6>
        <a:srgbClr val="002856"/>
      </a:accent6>
      <a:hlink>
        <a:srgbClr val="DBC79D"/>
      </a:hlink>
      <a:folHlink>
        <a:srgbClr val="C300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 id="{6E0F1604-9427-417B-B7CC-296BB8229A23}" vid="{3978D735-D6DA-4F0E-9E01-34CCA5E7D4E3}"/>
    </a:ext>
  </a:extLst>
</a:theme>
</file>

<file path=ppt/theme/theme3.xml><?xml version="1.0" encoding="utf-8"?>
<a:theme xmlns:a="http://schemas.openxmlformats.org/drawingml/2006/main" name="1_USAL">
  <a:themeElements>
    <a:clrScheme name="USAble Life">
      <a:dk1>
        <a:sysClr val="windowText" lastClr="000000"/>
      </a:dk1>
      <a:lt1>
        <a:sysClr val="window" lastClr="FFFFFF"/>
      </a:lt1>
      <a:dk2>
        <a:srgbClr val="002856"/>
      </a:dk2>
      <a:lt2>
        <a:srgbClr val="DBC79D"/>
      </a:lt2>
      <a:accent1>
        <a:srgbClr val="005CB9"/>
      </a:accent1>
      <a:accent2>
        <a:srgbClr val="002856"/>
      </a:accent2>
      <a:accent3>
        <a:srgbClr val="DBC79D"/>
      </a:accent3>
      <a:accent4>
        <a:srgbClr val="C3002F"/>
      </a:accent4>
      <a:accent5>
        <a:srgbClr val="005CB9"/>
      </a:accent5>
      <a:accent6>
        <a:srgbClr val="002856"/>
      </a:accent6>
      <a:hlink>
        <a:srgbClr val="DBC79D"/>
      </a:hlink>
      <a:folHlink>
        <a:srgbClr val="C300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 id="{6E0F1604-9427-417B-B7CC-296BB8229A23}" vid="{3978D735-D6DA-4F0E-9E01-34CCA5E7D4E3}"/>
    </a:ext>
  </a:extLst>
</a:theme>
</file>

<file path=ppt/theme/theme4.xml><?xml version="1.0" encoding="utf-8"?>
<a:theme xmlns:a="http://schemas.openxmlformats.org/drawingml/2006/main" name="2_USAL">
  <a:themeElements>
    <a:clrScheme name="USAble Life">
      <a:dk1>
        <a:sysClr val="windowText" lastClr="000000"/>
      </a:dk1>
      <a:lt1>
        <a:sysClr val="window" lastClr="FFFFFF"/>
      </a:lt1>
      <a:dk2>
        <a:srgbClr val="002856"/>
      </a:dk2>
      <a:lt2>
        <a:srgbClr val="DBC79D"/>
      </a:lt2>
      <a:accent1>
        <a:srgbClr val="005CB9"/>
      </a:accent1>
      <a:accent2>
        <a:srgbClr val="002856"/>
      </a:accent2>
      <a:accent3>
        <a:srgbClr val="DBC79D"/>
      </a:accent3>
      <a:accent4>
        <a:srgbClr val="C3002F"/>
      </a:accent4>
      <a:accent5>
        <a:srgbClr val="005CB9"/>
      </a:accent5>
      <a:accent6>
        <a:srgbClr val="002856"/>
      </a:accent6>
      <a:hlink>
        <a:srgbClr val="DBC79D"/>
      </a:hlink>
      <a:folHlink>
        <a:srgbClr val="C300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 id="{6E0F1604-9427-417B-B7CC-296BB8229A23}" vid="{3978D735-D6DA-4F0E-9E01-34CCA5E7D4E3}"/>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314</TotalTime>
  <Words>1702</Words>
  <Application>Microsoft Macintosh PowerPoint</Application>
  <PresentationFormat>On-screen Show (4:3)</PresentationFormat>
  <Paragraphs>252</Paragraphs>
  <Slides>29</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Arial</vt:lpstr>
      <vt:lpstr>Arial Black</vt:lpstr>
      <vt:lpstr>Calibri</vt:lpstr>
      <vt:lpstr>Calibri Light</vt:lpstr>
      <vt:lpstr>Montserrat</vt:lpstr>
      <vt:lpstr>Wingdings</vt:lpstr>
      <vt:lpstr>Office Theme</vt:lpstr>
      <vt:lpstr>USAL</vt:lpstr>
      <vt:lpstr>1_USAL</vt:lpstr>
      <vt:lpstr>2_USAL</vt:lpstr>
      <vt:lpstr>1_Office Theme</vt:lpstr>
      <vt:lpstr>PowerPoint Presentation</vt:lpstr>
      <vt:lpstr>BlueDental Plans</vt:lpstr>
      <vt:lpstr>PPO DENTAL</vt:lpstr>
      <vt:lpstr>FCL Q and QF Dental Plans</vt:lpstr>
      <vt:lpstr>BlueDental (Pediatric) Choice &amp; Copayment Plans</vt:lpstr>
      <vt:lpstr>BlueDental (Adult) Choice &amp; Copayment Plans</vt:lpstr>
      <vt:lpstr>The #1 Dental Network  in Florida</vt:lpstr>
      <vt:lpstr>Our Benefits Go Further with Effective Discounts + Maximum Rollover</vt:lpstr>
      <vt:lpstr>Maximum Rollover</vt:lpstr>
      <vt:lpstr>Check Maximum Rollover Balance</vt:lpstr>
      <vt:lpstr>Oral Health for Overall HealthSM Medical cost savings plus enhanced dental benefits</vt:lpstr>
      <vt:lpstr>Oral Health for Overall HealthSM Medical cost savings opportunity</vt:lpstr>
      <vt:lpstr>Oral Health for Overall Health℠  How to self-enroll</vt:lpstr>
      <vt:lpstr>Navigating the Nationwide Dental Provider Network</vt:lpstr>
      <vt:lpstr>Cosmetic and Orthodontic Discount Programs</vt:lpstr>
      <vt:lpstr>New BlueDental Loyalty Program</vt:lpstr>
      <vt:lpstr>Questions?</vt:lpstr>
      <vt:lpstr>PowerPoint Presentation</vt:lpstr>
      <vt:lpstr>Supplemental Products</vt:lpstr>
      <vt:lpstr>Supplemental Products</vt:lpstr>
      <vt:lpstr>Supplemental Products</vt:lpstr>
      <vt:lpstr>Supplemental Products</vt:lpstr>
      <vt:lpstr>Supplemental Products</vt:lpstr>
      <vt:lpstr>Supplemental Products</vt:lpstr>
      <vt:lpstr>Supplemental Products</vt:lpstr>
      <vt:lpstr>Supplemental Products</vt:lpstr>
      <vt:lpstr>Supplemental Products</vt:lpstr>
      <vt:lpstr>Supplemental Products</vt:lpstr>
      <vt:lpstr>PowerPoint Presentation</vt:lpstr>
    </vt:vector>
  </TitlesOfParts>
  <Company>Life and Specialty Ventures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Skiba, Jason</dc:creator>
  <cp:lastModifiedBy>Trista Anderson</cp:lastModifiedBy>
  <cp:revision>21</cp:revision>
  <dcterms:created xsi:type="dcterms:W3CDTF">2020-09-14T17:34:26Z</dcterms:created>
  <dcterms:modified xsi:type="dcterms:W3CDTF">2021-02-17T22:20:07Z</dcterms:modified>
</cp:coreProperties>
</file>