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2.png" ContentType="image/png"/>
  <Override PartName="/ppt/media/image14.png" ContentType="image/png"/>
  <Override PartName="/ppt/media/image9.png" ContentType="image/png"/>
  <Override PartName="/ppt/media/image1.png" ContentType="image/png"/>
  <Override PartName="/ppt/media/image3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media/image8.png" ContentType="image/png"/>
  <Override PartName="/ppt/media/image13.png" ContentType="image/png"/>
  <Override PartName="/ppt/media/image7.jpeg" ContentType="image/jpeg"/>
  <Override PartName="/ppt/media/image11.png" ContentType="image/png"/>
  <Override PartName="/ppt/media/image6.jpeg" ContentType="image/jpeg"/>
  <Override PartName="/ppt/media/image10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4B8A3822-EF68-4C52-AD03-77FF3B727089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4E5DAE5-71B6-4275-A1B3-B85050FC27CD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932EE02-4070-49B1-B6B8-14F3FC35AEE1}" type="slidenum">
              <a:rPr b="0" lang="en-US" sz="1200" spc="-1" strike="noStrike">
                <a:latin typeface="Times New Roman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68AC55-8B62-48A9-A68D-3F0E677C62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96008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CDB759-AA3D-4CB6-B0A5-56024B299F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F2DE5D-0647-47B4-BC98-B0FBC7E9E69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17720" y="228600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7864200" y="228600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1371600" y="415656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617720" y="415656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7864200" y="415656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189C3E9-1B50-42BF-813D-7C35DEBD34E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B2A2B8-1768-48CA-A053-2AB5D998D1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BC42380-3B4C-4190-AAE4-8354C6D1D93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A64AEA-FBB0-4E25-A262-C126CF4C913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12663B3-DBC8-4FAF-8C78-971F74D14D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825B55-4838-4785-9352-7BF42C293E5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371600" y="685800"/>
            <a:ext cx="9600840" cy="68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4DA42C8-E737-43ED-9D8B-1473FB9CB0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3E78CB7-C2BC-435A-B559-B5F703A904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DDB839-476B-4DAE-865D-36B4AE9A01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63DC911-50C9-4C7E-B03D-A9BEBFB04F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B269D89-DE3D-4642-8A5E-FA324C1592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96008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0096E4-42D2-4C67-BF50-395CC2D1ACD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30B5A8-D321-48AE-9836-1E6E8859808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617720" y="228600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7864200" y="228600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1371600" y="415656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617720" y="415656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7864200" y="4156560"/>
            <a:ext cx="309132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654AD55-4847-4C9F-9F46-96A86F2489D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699B49-6239-4DD3-A259-8AAA6695BD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6EDE8B-CC93-422B-AE72-CA92706CAF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6B3CED-3CAF-4A37-8E83-048C58BD74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371600" y="685800"/>
            <a:ext cx="9600840" cy="68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350F04-7B74-4647-B5EF-BE11882799A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91360" y="2286000"/>
            <a:ext cx="46850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371600" y="415656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FD1F19-97C8-4984-91A5-E5D25D91E1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4685040" cy="358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91360" y="415656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EDF6D65-C13D-4B45-8AEF-0207F86D78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137160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91360" y="2286000"/>
            <a:ext cx="46850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1371600" y="4156560"/>
            <a:ext cx="9600840" cy="17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4000"/>
              </a:lnSpc>
              <a:spcBef>
                <a:spcPts val="1417"/>
              </a:spcBef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EAB07C-1BE8-4749-B844-F4AD197CEA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8" hidden="1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915200" y="1788480"/>
            <a:ext cx="8361000" cy="2097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89000"/>
              </a:lnSpc>
              <a:buNone/>
            </a:pPr>
            <a:r>
              <a:rPr b="0" lang="en-US" sz="7200" spc="-1" strike="noStrike" cap="all">
                <a:solidFill>
                  <a:srgbClr val="44546a"/>
                </a:solidFill>
                <a:latin typeface="Franklin Gothic Book"/>
              </a:rPr>
              <a:t>Click to edit Master title style</a:t>
            </a:r>
            <a:endParaRPr b="0" lang="en-US" sz="72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752760" y="6453360"/>
            <a:ext cx="160776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44546a"/>
                </a:solidFill>
                <a:latin typeface="Franklin Gothic Book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2584080" y="6453360"/>
            <a:ext cx="702288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2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44546a"/>
                </a:solidFill>
                <a:latin typeface="Franklin Gothic Book"/>
              </a:rPr>
              <a:t>&lt;footer&gt;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983052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82FDAD2-8FE0-4427-8277-BF9ADD98880D}" type="slidenum">
              <a:rPr b="0" lang="en-US" sz="1200" spc="-1" strike="noStrike">
                <a:solidFill>
                  <a:srgbClr val="44546a"/>
                </a:solidFill>
                <a:latin typeface="Franklin Gothic Boo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52760" y="744120"/>
            <a:ext cx="10673640" cy="5349600"/>
            <a:chOff x="752760" y="744120"/>
            <a:chExt cx="10673640" cy="5349600"/>
          </a:xfrm>
        </p:grpSpPr>
        <p:sp>
          <p:nvSpPr>
            <p:cNvPr id="6" name="Freeform 6"/>
            <p:cNvSpPr/>
            <p:nvPr/>
          </p:nvSpPr>
          <p:spPr>
            <a:xfrm>
              <a:off x="8151840" y="1685520"/>
              <a:ext cx="3274560" cy="440820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Freeform 6"/>
            <p:cNvSpPr/>
            <p:nvPr/>
          </p:nvSpPr>
          <p:spPr>
            <a:xfrm flipH="1" flipV="1">
              <a:off x="752400" y="743760"/>
              <a:ext cx="3275280" cy="4408200"/>
            </a:xfrm>
            <a:custGeom>
              <a:avLst/>
              <a:gdLst/>
              <a:ah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4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4546a"/>
                </a:solidFill>
                <a:latin typeface="Franklin Gothic Book"/>
              </a:rPr>
              <a:t>Click to edit the outline text format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1" marL="864000" indent="-324000">
              <a:lnSpc>
                <a:spcPct val="94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Second Outline Level</a:t>
            </a:r>
            <a:endParaRPr b="0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296000" indent="-288000">
              <a:lnSpc>
                <a:spcPct val="94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1800" spc="-1" strike="noStrike">
                <a:solidFill>
                  <a:srgbClr val="44546a"/>
                </a:solidFill>
                <a:latin typeface="Franklin Gothic Book"/>
              </a:rPr>
              <a:t>Third Outline Level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3" marL="1728000" indent="-216000">
              <a:lnSpc>
                <a:spcPct val="94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44546a"/>
                </a:solidFill>
                <a:latin typeface="Franklin Gothic Book"/>
              </a:rPr>
              <a:t>Fourth Outline Level</a:t>
            </a:r>
            <a:endParaRPr b="0" lang="en-US" sz="1600" spc="-1" strike="noStrike">
              <a:solidFill>
                <a:srgbClr val="44546a"/>
              </a:solidFill>
              <a:latin typeface="Franklin Gothic Book"/>
            </a:endParaRPr>
          </a:p>
          <a:p>
            <a:pPr lvl="4" marL="2160000" indent="-216000">
              <a:lnSpc>
                <a:spcPct val="9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4546a"/>
                </a:solidFill>
                <a:latin typeface="Franklin Gothic Book"/>
              </a:rPr>
              <a:t>Fifth Outline Level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5" marL="2592000" indent="-216000">
              <a:lnSpc>
                <a:spcPct val="9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4546a"/>
                </a:solidFill>
                <a:latin typeface="Franklin Gothic Book"/>
              </a:rPr>
              <a:t>Sixth Outline Level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6" marL="3024000" indent="-216000">
              <a:lnSpc>
                <a:spcPct val="94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4546a"/>
                </a:solidFill>
                <a:latin typeface="Franklin Gothic Book"/>
              </a:rPr>
              <a:t>Seventh Outline Level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7e6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8"/>
          <p:cNvSpPr/>
          <p:nvPr/>
        </p:nvSpPr>
        <p:spPr>
          <a:xfrm>
            <a:off x="478080" y="360"/>
            <a:ext cx="2282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840" cy="1485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89000"/>
              </a:lnSpc>
              <a:buNone/>
            </a:pPr>
            <a:r>
              <a:rPr b="0" lang="en-US" sz="4400" spc="-1" strike="noStrike">
                <a:solidFill>
                  <a:srgbClr val="44546a"/>
                </a:solidFill>
                <a:latin typeface="Franklin Gothic Book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371600" y="2286000"/>
            <a:ext cx="9600840" cy="3580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84120" indent="-3841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2000" spc="-1" strike="noStrike">
                <a:solidFill>
                  <a:srgbClr val="44546a"/>
                </a:solidFill>
                <a:latin typeface="Franklin Gothic Book"/>
              </a:rPr>
              <a:t>Click to edit Master text styles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1" marL="9144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–"/>
            </a:pPr>
            <a:r>
              <a:rPr b="0" i="1" lang="en-US" sz="2000" spc="-1" strike="noStrike">
                <a:solidFill>
                  <a:srgbClr val="44546a"/>
                </a:solidFill>
                <a:latin typeface="Franklin Gothic Book"/>
              </a:rPr>
              <a:t>Second level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Third level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3" marL="18288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–"/>
            </a:pPr>
            <a:r>
              <a:rPr b="0" i="1" lang="en-US" sz="1800" spc="-1" strike="noStrike">
                <a:solidFill>
                  <a:srgbClr val="44546a"/>
                </a:solidFill>
                <a:latin typeface="Franklin Gothic Book"/>
              </a:rPr>
              <a:t>Fourth level</a:t>
            </a:r>
            <a:endParaRPr b="0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4" marL="22860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600" spc="-1" strike="noStrike">
                <a:solidFill>
                  <a:srgbClr val="44546a"/>
                </a:solidFill>
                <a:latin typeface="Franklin Gothic Book"/>
              </a:rPr>
              <a:t>Fifth level</a:t>
            </a:r>
            <a:endParaRPr b="0" lang="en-US" sz="16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4"/>
          </p:nvPr>
        </p:nvSpPr>
        <p:spPr>
          <a:xfrm>
            <a:off x="1390680" y="6453360"/>
            <a:ext cx="120420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44546a"/>
                </a:solidFill>
                <a:latin typeface="Franklin Gothic Book"/>
              </a:rPr>
              <a:t>&lt;date/time&gt;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ftr" idx="5"/>
          </p:nvPr>
        </p:nvSpPr>
        <p:spPr>
          <a:xfrm>
            <a:off x="2893680" y="6453360"/>
            <a:ext cx="628056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44546a"/>
                </a:solidFill>
                <a:latin typeface="Franklin Gothic Book"/>
              </a:rPr>
              <a:t>&lt;footer&gt;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sldNum" idx="6"/>
          </p:nvPr>
        </p:nvSpPr>
        <p:spPr>
          <a:xfrm>
            <a:off x="9472680" y="6453360"/>
            <a:ext cx="159588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ED53028-5F40-4820-97C6-516AECE93FC3}" type="slidenum">
              <a:rPr b="0" lang="en-US" sz="1200" spc="-1" strike="noStrike">
                <a:solidFill>
                  <a:srgbClr val="44546a"/>
                </a:solidFill>
                <a:latin typeface="Franklin Gothic Book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20920" y="1345680"/>
            <a:ext cx="2949480" cy="954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89000"/>
              </a:lnSpc>
              <a:buNone/>
            </a:pPr>
            <a:r>
              <a:rPr b="1" lang="en-US" sz="5500" spc="-1" strike="noStrike" cap="all">
                <a:solidFill>
                  <a:srgbClr val="ff0000"/>
                </a:solidFill>
                <a:latin typeface="Franklin Gothic Book"/>
              </a:rPr>
              <a:t>8x8</a:t>
            </a:r>
            <a:endParaRPr b="0" lang="en-US" sz="55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ftr" idx="10"/>
          </p:nvPr>
        </p:nvSpPr>
        <p:spPr>
          <a:xfrm>
            <a:off x="486720" y="6394680"/>
            <a:ext cx="1099620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1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100" spc="-1" strike="noStrike">
                <a:solidFill>
                  <a:srgbClr val="44546a"/>
                </a:solidFill>
                <a:latin typeface="Franklin Gothic Book"/>
              </a:rPr>
              <a:t>NOTE: No part of this presentation may be shared with any person or entity outside of Murray Insurance Agency sanctioned employees and current contracted consultants.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95" name="Picture 5" descr="A picture containing text&#10;&#10;Description automatically generated"/>
          <p:cNvPicPr/>
          <p:nvPr/>
        </p:nvPicPr>
        <p:blipFill>
          <a:blip r:embed="rId1"/>
          <a:srcRect l="15496" t="0" r="14268" b="23760"/>
          <a:stretch/>
        </p:blipFill>
        <p:spPr>
          <a:xfrm>
            <a:off x="7690320" y="4058280"/>
            <a:ext cx="3183120" cy="1381680"/>
          </a:xfrm>
          <a:prstGeom prst="rect">
            <a:avLst/>
          </a:prstGeom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</p:pic>
      <p:sp>
        <p:nvSpPr>
          <p:cNvPr id="96" name="TextBox 2"/>
          <p:cNvSpPr/>
          <p:nvPr/>
        </p:nvSpPr>
        <p:spPr>
          <a:xfrm>
            <a:off x="1612080" y="2512080"/>
            <a:ext cx="58680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99960" indent="-399960">
              <a:lnSpc>
                <a:spcPct val="100000"/>
              </a:lnSpc>
              <a:buClr>
                <a:srgbClr val="000000"/>
              </a:buClr>
              <a:buFont typeface="Franklin Gothic Book"/>
              <a:buAutoNum type="arabicPeriod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Intro to 8x8</a:t>
            </a:r>
            <a:endParaRPr b="0" lang="en-US" sz="1800" spc="-1" strike="noStrike"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Franklin Gothic Book"/>
              <a:buAutoNum type="alphaLcParenR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Using 8x8 Mobile/Desktop vs Cellphone</a:t>
            </a:r>
            <a:endParaRPr b="0" lang="en-US" sz="1800" spc="-1" strike="noStrike"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Franklin Gothic Book"/>
              <a:buAutoNum type="alphaLcParenR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Recording</a:t>
            </a:r>
            <a:endParaRPr b="0" lang="en-US" sz="1800" spc="-1" strike="noStrike"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Franklin Gothic Book"/>
              <a:buAutoNum type="alphaLcParenR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Sprays</a:t>
            </a:r>
            <a:endParaRPr b="0" lang="en-US" sz="1800" spc="-1" strike="noStrike">
              <a:latin typeface="Arial"/>
            </a:endParaRPr>
          </a:p>
          <a:p>
            <a:pPr lvl="1" marL="800280" indent="-343080">
              <a:lnSpc>
                <a:spcPct val="100000"/>
              </a:lnSpc>
              <a:buClr>
                <a:srgbClr val="000000"/>
              </a:buClr>
              <a:buFont typeface="Franklin Gothic Book"/>
              <a:buAutoNum type="alphaLcParenR"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Caller IDs/Lead Sources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371600" y="187560"/>
            <a:ext cx="9600840" cy="71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89000"/>
              </a:lnSpc>
              <a:buNone/>
            </a:pPr>
            <a:r>
              <a:rPr b="1" lang="en-US" sz="4400" spc="-1" strike="noStrike">
                <a:solidFill>
                  <a:srgbClr val="ff0000"/>
                </a:solidFill>
                <a:latin typeface="Franklin Gothic Book"/>
              </a:rPr>
              <a:t>8x8</a:t>
            </a:r>
            <a:r>
              <a:rPr b="0" lang="en-US" sz="4400" spc="-1" strike="noStrike">
                <a:solidFill>
                  <a:srgbClr val="44546a"/>
                </a:solidFill>
                <a:latin typeface="Franklin Gothic Book"/>
              </a:rPr>
              <a:t> 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1233360" y="828720"/>
            <a:ext cx="10072440" cy="569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7000"/>
          </a:bodyPr>
          <a:p>
            <a:pPr marL="384120" indent="-3841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2000" spc="-1" strike="noStrike">
                <a:solidFill>
                  <a:srgbClr val="44546a"/>
                </a:solidFill>
                <a:latin typeface="Franklin Gothic Book"/>
              </a:rPr>
              <a:t>What is 8x8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1" marL="9144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–"/>
            </a:pPr>
            <a:r>
              <a:rPr b="1" i="1" lang="en-US" sz="2000" spc="-1" strike="noStrike">
                <a:solidFill>
                  <a:srgbClr val="44546a"/>
                </a:solidFill>
                <a:latin typeface="Franklin Gothic Book"/>
              </a:rPr>
              <a:t>For the Agency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Call Transfers/Reception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Individualized Spray Group set up 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Tracking numbers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Features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Call Recording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Texting (External and Internal)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1" marL="9144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–"/>
            </a:pPr>
            <a:r>
              <a:rPr b="1" i="1" lang="en-US" sz="2000" spc="-1" strike="noStrike">
                <a:solidFill>
                  <a:srgbClr val="44546a"/>
                </a:solidFill>
                <a:latin typeface="Franklin Gothic Book"/>
              </a:rPr>
              <a:t>For the Agent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Business Phone Number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Business phone application that you can use on a mobile phone or on your desktop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Wherever you have a headset(speaker) and microphone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Company directory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Texting 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Recording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lvl="2" marL="13716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1800" spc="-1" strike="noStrike">
                <a:solidFill>
                  <a:srgbClr val="44546a"/>
                </a:solidFill>
                <a:latin typeface="Franklin Gothic Book"/>
              </a:rPr>
              <a:t>Incoming Sprays</a:t>
            </a:r>
            <a:endParaRPr b="0" i="1" lang="en-US" sz="1800" spc="-1" strike="noStrike">
              <a:solidFill>
                <a:srgbClr val="44546a"/>
              </a:solidFill>
              <a:latin typeface="Franklin Gothic Book"/>
            </a:endParaRPr>
          </a:p>
          <a:p>
            <a:pPr marL="384120" indent="-3841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2000" spc="-1" strike="noStrike">
                <a:solidFill>
                  <a:srgbClr val="44546a"/>
                </a:solidFill>
                <a:latin typeface="Franklin Gothic Book"/>
              </a:rPr>
              <a:t>Make sure you have 8x8 set up based on how you will use it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1" marL="9144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–"/>
            </a:pPr>
            <a:r>
              <a:rPr b="0" i="1" lang="en-US" sz="2000" spc="-1" strike="noStrike">
                <a:solidFill>
                  <a:srgbClr val="44546a"/>
                </a:solidFill>
                <a:latin typeface="Franklin Gothic Book"/>
              </a:rPr>
              <a:t>Mobile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1" marL="9144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–"/>
            </a:pPr>
            <a:r>
              <a:rPr b="0" i="1" lang="en-US" sz="2000" spc="-1" strike="noStrike">
                <a:solidFill>
                  <a:srgbClr val="44546a"/>
                </a:solidFill>
                <a:latin typeface="Franklin Gothic Book"/>
              </a:rPr>
              <a:t>Desktop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1" marL="9144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–"/>
            </a:pPr>
            <a:r>
              <a:rPr b="0" i="1" lang="en-US" sz="2000" spc="-1" strike="noStrike">
                <a:solidFill>
                  <a:srgbClr val="44546a"/>
                </a:solidFill>
                <a:latin typeface="Franklin Gothic Book"/>
              </a:rPr>
              <a:t>Both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marL="384120" indent="-3841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1" lang="en-US" sz="2000" spc="-1" strike="noStrike">
                <a:solidFill>
                  <a:srgbClr val="44546a"/>
                </a:solidFill>
                <a:latin typeface="Franklin Gothic Book"/>
              </a:rPr>
              <a:t>ALWAYS answer or dial out using the 8x8 app NOT your cellphone carrier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1" marL="9144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–"/>
            </a:pPr>
            <a:r>
              <a:rPr b="0" i="1" lang="en-US" sz="2000" spc="-1" strike="noStrike">
                <a:solidFill>
                  <a:srgbClr val="44546a"/>
                </a:solidFill>
                <a:latin typeface="Franklin Gothic Book"/>
              </a:rPr>
              <a:t>Consider your desktop or mobile phone as a headset(speaker) and microphone as a conduit for the call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lvl="1" marL="914400" indent="-38412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–"/>
            </a:pPr>
            <a:r>
              <a:rPr b="0" i="1" lang="en-US" sz="2000" spc="-1" strike="noStrike">
                <a:solidFill>
                  <a:srgbClr val="44546a"/>
                </a:solidFill>
                <a:latin typeface="Franklin Gothic Book"/>
              </a:rPr>
              <a:t>In order to text or record from that number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ftr" idx="11"/>
          </p:nvPr>
        </p:nvSpPr>
        <p:spPr>
          <a:xfrm>
            <a:off x="1152360" y="6453360"/>
            <a:ext cx="1015344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4546a"/>
                </a:solidFill>
                <a:latin typeface="Franklin Gothic Book"/>
              </a:rPr>
              <a:t>NOTE: No part of this presentation may be shared with any person or entity outside of Murray Insurance Agency sanctioned employees and current contracted consultants.</a:t>
            </a:r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66520" y="561960"/>
            <a:ext cx="11020320" cy="87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>
              <a:lnSpc>
                <a:spcPct val="89000"/>
              </a:lnSpc>
              <a:buNone/>
            </a:pPr>
            <a:r>
              <a:rPr b="0" lang="en-US" sz="4400" spc="-1" strike="noStrike">
                <a:solidFill>
                  <a:srgbClr val="44546a"/>
                </a:solidFill>
                <a:latin typeface="Franklin Gothic Book"/>
              </a:rPr>
              <a:t>What does an incoming call look like on </a:t>
            </a:r>
            <a:r>
              <a:rPr b="0" lang="en-US" sz="4400" spc="-1" strike="noStrike">
                <a:solidFill>
                  <a:srgbClr val="ff0000"/>
                </a:solidFill>
                <a:latin typeface="Franklin Gothic Book"/>
              </a:rPr>
              <a:t>8x8? 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TextBox 6"/>
          <p:cNvSpPr/>
          <p:nvPr/>
        </p:nvSpPr>
        <p:spPr>
          <a:xfrm>
            <a:off x="866520" y="1253520"/>
            <a:ext cx="2390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Mobile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2" name="Content Placeholder 8" descr="A picture containing website&#10;&#10;Description automatically generated"/>
          <p:cNvPicPr/>
          <p:nvPr/>
        </p:nvPicPr>
        <p:blipFill>
          <a:blip r:embed="rId1"/>
          <a:stretch/>
        </p:blipFill>
        <p:spPr>
          <a:xfrm>
            <a:off x="8305920" y="1438200"/>
            <a:ext cx="2116080" cy="4703040"/>
          </a:xfrm>
          <a:prstGeom prst="rect">
            <a:avLst/>
          </a:prstGeom>
          <a:ln w="31750">
            <a:solidFill>
              <a:srgbClr val="000000"/>
            </a:solidFill>
            <a:round/>
          </a:ln>
        </p:spPr>
      </p:pic>
      <p:pic>
        <p:nvPicPr>
          <p:cNvPr id="103" name="Picture 12" descr="Graphical user interface, text, application, chat or text message&#10;&#10;Description automatically generated"/>
          <p:cNvPicPr/>
          <p:nvPr/>
        </p:nvPicPr>
        <p:blipFill>
          <a:blip r:embed="rId2"/>
          <a:stretch/>
        </p:blipFill>
        <p:spPr>
          <a:xfrm>
            <a:off x="2676600" y="1438200"/>
            <a:ext cx="2116080" cy="4703040"/>
          </a:xfrm>
          <a:prstGeom prst="rect">
            <a:avLst/>
          </a:prstGeom>
          <a:ln w="38100">
            <a:solidFill>
              <a:srgbClr val="000000"/>
            </a:solidFill>
            <a:round/>
          </a:ln>
        </p:spPr>
      </p:pic>
      <p:pic>
        <p:nvPicPr>
          <p:cNvPr id="104" name="Picture 16" descr="Graphical user interface, application, Teams&#10;&#10;Description automatically generated"/>
          <p:cNvPicPr/>
          <p:nvPr/>
        </p:nvPicPr>
        <p:blipFill>
          <a:blip r:embed="rId3"/>
          <a:stretch/>
        </p:blipFill>
        <p:spPr>
          <a:xfrm>
            <a:off x="5455800" y="1438200"/>
            <a:ext cx="2116080" cy="4703040"/>
          </a:xfrm>
          <a:prstGeom prst="rect">
            <a:avLst/>
          </a:prstGeom>
          <a:ln w="34925">
            <a:solidFill>
              <a:srgbClr val="000000"/>
            </a:solidFill>
            <a:round/>
          </a:ln>
        </p:spPr>
      </p:pic>
      <p:sp>
        <p:nvSpPr>
          <p:cNvPr id="105" name="PlaceHolder 2"/>
          <p:cNvSpPr>
            <a:spLocks noGrp="1"/>
          </p:cNvSpPr>
          <p:nvPr>
            <p:ph type="ftr" idx="12"/>
          </p:nvPr>
        </p:nvSpPr>
        <p:spPr>
          <a:xfrm>
            <a:off x="1152360" y="6453360"/>
            <a:ext cx="1015344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4546a"/>
                </a:solidFill>
                <a:latin typeface="Franklin Gothic Book"/>
              </a:rPr>
              <a:t>NOTE: No part of this presentation may be shared with any person or entity outside of Murray Insurance Agency sanctioned employees and current contracted consultants.</a:t>
            </a:r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66520" y="561960"/>
            <a:ext cx="11020320" cy="87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89000"/>
              </a:lnSpc>
              <a:buNone/>
            </a:pPr>
            <a:r>
              <a:rPr b="0" lang="en-US" sz="4400" spc="-1" strike="noStrike">
                <a:solidFill>
                  <a:srgbClr val="44546a"/>
                </a:solidFill>
                <a:latin typeface="Franklin Gothic Book"/>
              </a:rPr>
              <a:t>How to Record on </a:t>
            </a:r>
            <a:r>
              <a:rPr b="0" lang="en-US" sz="4400" spc="-1" strike="noStrike">
                <a:solidFill>
                  <a:srgbClr val="ff0000"/>
                </a:solidFill>
                <a:latin typeface="Franklin Gothic Book"/>
              </a:rPr>
              <a:t>8x8? 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TextBox 6"/>
          <p:cNvSpPr/>
          <p:nvPr/>
        </p:nvSpPr>
        <p:spPr>
          <a:xfrm>
            <a:off x="866520" y="1253520"/>
            <a:ext cx="2390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Mobile Recording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8" name="Content Placeholder 7" descr="Graphical user interface, application, Teams&#10;&#10;Description automatically generated"/>
          <p:cNvPicPr/>
          <p:nvPr/>
        </p:nvPicPr>
        <p:blipFill>
          <a:blip r:embed="rId1"/>
          <a:stretch/>
        </p:blipFill>
        <p:spPr>
          <a:xfrm>
            <a:off x="1253520" y="2154960"/>
            <a:ext cx="1611360" cy="358092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10" descr="Graphical user interface, application, Teams&#10;&#10;Description automatically generated"/>
          <p:cNvPicPr/>
          <p:nvPr/>
        </p:nvPicPr>
        <p:blipFill>
          <a:blip r:embed="rId2"/>
          <a:stretch/>
        </p:blipFill>
        <p:spPr>
          <a:xfrm>
            <a:off x="3739680" y="1253520"/>
            <a:ext cx="2238120" cy="49737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13" descr="Graphical user interface, application, Teams&#10;&#10;Description automatically generated"/>
          <p:cNvPicPr/>
          <p:nvPr/>
        </p:nvPicPr>
        <p:blipFill>
          <a:blip r:embed="rId3"/>
          <a:stretch/>
        </p:blipFill>
        <p:spPr>
          <a:xfrm>
            <a:off x="6460200" y="1253520"/>
            <a:ext cx="2238120" cy="4973760"/>
          </a:xfrm>
          <a:prstGeom prst="rect">
            <a:avLst/>
          </a:prstGeom>
          <a:ln w="0">
            <a:noFill/>
          </a:ln>
        </p:spPr>
      </p:pic>
      <p:sp>
        <p:nvSpPr>
          <p:cNvPr id="111" name="Straight Arrow Connector 15"/>
          <p:cNvSpPr/>
          <p:nvPr/>
        </p:nvSpPr>
        <p:spPr>
          <a:xfrm flipV="1">
            <a:off x="5619600" y="5362560"/>
            <a:ext cx="360" cy="373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Straight Arrow Connector 17"/>
          <p:cNvSpPr/>
          <p:nvPr/>
        </p:nvSpPr>
        <p:spPr>
          <a:xfrm flipH="1">
            <a:off x="8076600" y="4181400"/>
            <a:ext cx="323640" cy="32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PlaceHolder 2"/>
          <p:cNvSpPr>
            <a:spLocks noGrp="1"/>
          </p:cNvSpPr>
          <p:nvPr>
            <p:ph type="ftr" idx="13"/>
          </p:nvPr>
        </p:nvSpPr>
        <p:spPr>
          <a:xfrm>
            <a:off x="1152360" y="6453360"/>
            <a:ext cx="1015344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4546a"/>
                </a:solidFill>
                <a:latin typeface="Franklin Gothic Book"/>
              </a:rPr>
              <a:t>NOTE: No part of this presentation may be shared with any person or entity outside of Murray Insurance Agency sanctioned employees and current contracted consultants.</a:t>
            </a:r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66520" y="561960"/>
            <a:ext cx="11020320" cy="87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>
              <a:lnSpc>
                <a:spcPct val="89000"/>
              </a:lnSpc>
              <a:buNone/>
            </a:pPr>
            <a:r>
              <a:rPr b="0" lang="en-US" sz="4400" spc="-1" strike="noStrike">
                <a:solidFill>
                  <a:srgbClr val="44546a"/>
                </a:solidFill>
                <a:latin typeface="Franklin Gothic Book"/>
              </a:rPr>
              <a:t>What does an incoming call look like on </a:t>
            </a:r>
            <a:r>
              <a:rPr b="0" lang="en-US" sz="4400" spc="-1" strike="noStrike">
                <a:solidFill>
                  <a:srgbClr val="ff0000"/>
                </a:solidFill>
                <a:latin typeface="Franklin Gothic Book"/>
              </a:rPr>
              <a:t>8x8? 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15" name="Content Placeholder 5" descr=""/>
          <p:cNvPicPr/>
          <p:nvPr/>
        </p:nvPicPr>
        <p:blipFill>
          <a:blip r:embed="rId1"/>
          <a:stretch/>
        </p:blipFill>
        <p:spPr>
          <a:xfrm>
            <a:off x="1207080" y="1586520"/>
            <a:ext cx="7650720" cy="5042160"/>
          </a:xfrm>
          <a:prstGeom prst="rect">
            <a:avLst/>
          </a:prstGeom>
          <a:ln w="0">
            <a:noFill/>
          </a:ln>
        </p:spPr>
      </p:pic>
      <p:sp>
        <p:nvSpPr>
          <p:cNvPr id="116" name="TextBox 6"/>
          <p:cNvSpPr/>
          <p:nvPr/>
        </p:nvSpPr>
        <p:spPr>
          <a:xfrm>
            <a:off x="866520" y="1253520"/>
            <a:ext cx="2390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Desktop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ftr" idx="14"/>
          </p:nvPr>
        </p:nvSpPr>
        <p:spPr>
          <a:xfrm>
            <a:off x="1152360" y="6453360"/>
            <a:ext cx="1015344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4546a"/>
                </a:solidFill>
                <a:latin typeface="Franklin Gothic Book"/>
              </a:rPr>
              <a:t>NOTE: No part of this presentation may be shared with any person or entity outside of Murray Insurance Agency sanctioned employees and current contracted consultants.</a:t>
            </a:r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66520" y="561960"/>
            <a:ext cx="11020320" cy="87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89000"/>
              </a:lnSpc>
              <a:buNone/>
            </a:pPr>
            <a:r>
              <a:rPr b="0" lang="en-US" sz="4400" spc="-1" strike="noStrike">
                <a:solidFill>
                  <a:srgbClr val="44546a"/>
                </a:solidFill>
                <a:latin typeface="Franklin Gothic Book"/>
              </a:rPr>
              <a:t>How to Record </a:t>
            </a:r>
            <a:r>
              <a:rPr b="0" lang="en-US" sz="4400" spc="-1" strike="noStrike">
                <a:solidFill>
                  <a:srgbClr val="ff0000"/>
                </a:solidFill>
                <a:latin typeface="Franklin Gothic Book"/>
              </a:rPr>
              <a:t>8x8? 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19" name="TextBox 6"/>
          <p:cNvSpPr/>
          <p:nvPr/>
        </p:nvSpPr>
        <p:spPr>
          <a:xfrm>
            <a:off x="866520" y="1253520"/>
            <a:ext cx="2390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Desktop Recording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0" name="Content Placeholder 8" descr=""/>
          <p:cNvPicPr/>
          <p:nvPr/>
        </p:nvPicPr>
        <p:blipFill>
          <a:blip r:embed="rId1"/>
          <a:stretch/>
        </p:blipFill>
        <p:spPr>
          <a:xfrm>
            <a:off x="759600" y="1733400"/>
            <a:ext cx="5236200" cy="345060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10" descr=""/>
          <p:cNvPicPr/>
          <p:nvPr/>
        </p:nvPicPr>
        <p:blipFill>
          <a:blip r:embed="rId2"/>
          <a:stretch/>
        </p:blipFill>
        <p:spPr>
          <a:xfrm>
            <a:off x="6095880" y="1438200"/>
            <a:ext cx="3389040" cy="420552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12" descr=""/>
          <p:cNvPicPr/>
          <p:nvPr/>
        </p:nvPicPr>
        <p:blipFill>
          <a:blip r:embed="rId3"/>
          <a:stretch/>
        </p:blipFill>
        <p:spPr>
          <a:xfrm>
            <a:off x="9585360" y="1622880"/>
            <a:ext cx="2331720" cy="3886200"/>
          </a:xfrm>
          <a:prstGeom prst="rect">
            <a:avLst/>
          </a:prstGeom>
          <a:ln w="0">
            <a:noFill/>
          </a:ln>
        </p:spPr>
      </p:pic>
      <p:sp>
        <p:nvSpPr>
          <p:cNvPr id="123" name="PlaceHolder 2"/>
          <p:cNvSpPr>
            <a:spLocks noGrp="1"/>
          </p:cNvSpPr>
          <p:nvPr>
            <p:ph type="ftr" idx="15"/>
          </p:nvPr>
        </p:nvSpPr>
        <p:spPr>
          <a:xfrm>
            <a:off x="1152360" y="6453360"/>
            <a:ext cx="1015344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4546a"/>
                </a:solidFill>
                <a:latin typeface="Franklin Gothic Book"/>
              </a:rPr>
              <a:t>NOTE: No part of this presentation may be shared with any person or entity outside of Murray Insurance Agency sanctioned employees and current contracted consultants.</a:t>
            </a:r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66520" y="561960"/>
            <a:ext cx="11020320" cy="87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89000"/>
              </a:lnSpc>
              <a:buNone/>
            </a:pPr>
            <a:r>
              <a:rPr b="0" lang="en-US" sz="4400" spc="-1" strike="noStrike">
                <a:solidFill>
                  <a:srgbClr val="44546a"/>
                </a:solidFill>
                <a:latin typeface="Franklin Gothic Book"/>
              </a:rPr>
              <a:t>Where to find the Recording on </a:t>
            </a:r>
            <a:r>
              <a:rPr b="0" lang="en-US" sz="4400" spc="-1" strike="noStrike">
                <a:solidFill>
                  <a:srgbClr val="ff0000"/>
                </a:solidFill>
                <a:latin typeface="Franklin Gothic Book"/>
              </a:rPr>
              <a:t>8x8? 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25" name="Content Placeholder 7" descr=""/>
          <p:cNvPicPr/>
          <p:nvPr/>
        </p:nvPicPr>
        <p:blipFill>
          <a:blip r:embed="rId1"/>
          <a:stretch/>
        </p:blipFill>
        <p:spPr>
          <a:xfrm>
            <a:off x="2973960" y="1438200"/>
            <a:ext cx="511920" cy="455724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11" descr=""/>
          <p:cNvPicPr/>
          <p:nvPr/>
        </p:nvPicPr>
        <p:blipFill>
          <a:blip r:embed="rId2"/>
          <a:stretch/>
        </p:blipFill>
        <p:spPr>
          <a:xfrm>
            <a:off x="6377040" y="1492200"/>
            <a:ext cx="2920320" cy="460260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2"/>
          <p:cNvSpPr>
            <a:spLocks noGrp="1"/>
          </p:cNvSpPr>
          <p:nvPr>
            <p:ph type="ftr" idx="16"/>
          </p:nvPr>
        </p:nvSpPr>
        <p:spPr>
          <a:xfrm>
            <a:off x="1152360" y="6453360"/>
            <a:ext cx="1015344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4546a"/>
                </a:solidFill>
                <a:latin typeface="Franklin Gothic Book"/>
              </a:rPr>
              <a:t>NOTE: No part of this presentation may be shared with any person or entity outside of Murray Insurance Agency sanctioned employees and current contracted consultants.</a:t>
            </a:r>
            <a:endParaRPr b="0" lang="en-US" sz="9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371600" y="187560"/>
            <a:ext cx="9600840" cy="71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89000"/>
              </a:lnSpc>
              <a:buNone/>
            </a:pPr>
            <a:r>
              <a:rPr b="1" lang="en-US" sz="4400" spc="-1" strike="noStrike">
                <a:solidFill>
                  <a:srgbClr val="ff0000"/>
                </a:solidFill>
                <a:latin typeface="Franklin Gothic Book"/>
              </a:rPr>
              <a:t>8x8</a:t>
            </a:r>
            <a:r>
              <a:rPr b="0" lang="en-US" sz="4400" spc="-1" strike="noStrike">
                <a:solidFill>
                  <a:srgbClr val="44546a"/>
                </a:solidFill>
                <a:latin typeface="Franklin Gothic Book"/>
              </a:rPr>
              <a:t> 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1233360" y="828720"/>
            <a:ext cx="10072440" cy="569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84120" indent="-3841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2000" spc="-1" strike="noStrike">
                <a:solidFill>
                  <a:srgbClr val="44546a"/>
                </a:solidFill>
                <a:latin typeface="Franklin Gothic Book"/>
              </a:rPr>
              <a:t>Calls will be stored for 10 years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marL="384120" indent="-3841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</a:pPr>
            <a:r>
              <a:rPr b="0" lang="en-US" sz="2000" spc="-1" strike="noStrike">
                <a:solidFill>
                  <a:srgbClr val="44546a"/>
                </a:solidFill>
                <a:latin typeface="Franklin Gothic Book"/>
              </a:rPr>
              <a:t>HIGHLY SUGGEST making a note in Agencybloc in Notes/Attachments that you spoke with this person and recorded the call.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 marL="384120" indent="-38412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44546a"/>
              </a:buClr>
              <a:buFont typeface="Franklin Gothic Book"/>
              <a:buChar char="■"/>
              <a:tabLst>
                <a:tab algn="l" pos="0"/>
              </a:tabLst>
            </a:pPr>
            <a:r>
              <a:rPr b="0" lang="en-US" sz="2000" spc="-1" strike="noStrike">
                <a:solidFill>
                  <a:srgbClr val="44546a"/>
                </a:solidFill>
                <a:latin typeface="Franklin Gothic Book"/>
              </a:rPr>
              <a:t>If you have ANY concerns about a call, be sure to make a note in Agencybloc of the date and time of the call</a:t>
            </a: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ftr" idx="17"/>
          </p:nvPr>
        </p:nvSpPr>
        <p:spPr>
          <a:xfrm>
            <a:off x="1152360" y="6453360"/>
            <a:ext cx="1015344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4546a"/>
                </a:solidFill>
                <a:latin typeface="Franklin Gothic Book"/>
              </a:rPr>
              <a:t>NOTE: No part of this presentation may be shared with any person or entity outside of Murray Insurance Agency sanctioned employees and current contracted consultants.</a:t>
            </a:r>
            <a:endParaRPr b="0" lang="en-US" sz="900" spc="-1" strike="noStrike">
              <a:latin typeface="Times New Roman"/>
            </a:endParaRPr>
          </a:p>
        </p:txBody>
      </p:sp>
      <p:pic>
        <p:nvPicPr>
          <p:cNvPr id="131" name="Picture 5" descr=""/>
          <p:cNvPicPr/>
          <p:nvPr/>
        </p:nvPicPr>
        <p:blipFill>
          <a:blip r:embed="rId1"/>
          <a:stretch/>
        </p:blipFill>
        <p:spPr>
          <a:xfrm>
            <a:off x="1371600" y="2025000"/>
            <a:ext cx="7902360" cy="244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ae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295280" y="1330560"/>
            <a:ext cx="9600840" cy="714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89000"/>
              </a:lnSpc>
              <a:buNone/>
            </a:pPr>
            <a:r>
              <a:rPr b="1" lang="en-US" sz="4400" spc="-1" strike="noStrike">
                <a:solidFill>
                  <a:srgbClr val="ff0000"/>
                </a:solidFill>
                <a:latin typeface="Franklin Gothic Book"/>
              </a:rPr>
              <a:t>8x8</a:t>
            </a:r>
            <a:r>
              <a:rPr b="0" lang="en-US" sz="4400" spc="-1" strike="noStrike">
                <a:solidFill>
                  <a:srgbClr val="44546a"/>
                </a:solidFill>
                <a:latin typeface="Franklin Gothic Book"/>
              </a:rPr>
              <a:t> – Questions??</a:t>
            </a:r>
            <a:endParaRPr b="0" lang="en-US" sz="44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233360" y="828720"/>
            <a:ext cx="10072440" cy="569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  <a:p>
            <a:pPr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44546a"/>
              </a:solidFill>
              <a:latin typeface="Franklin Gothic Book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ftr" idx="18"/>
          </p:nvPr>
        </p:nvSpPr>
        <p:spPr>
          <a:xfrm>
            <a:off x="1152360" y="6453360"/>
            <a:ext cx="10153440" cy="40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tabLst>
                <a:tab algn="l" pos="0"/>
              </a:tabLst>
              <a:defRPr b="0" lang="en-US" sz="900" spc="-1" strike="noStrike">
                <a:solidFill>
                  <a:srgbClr val="44546a"/>
                </a:solidFill>
                <a:latin typeface="Franklin Gothic Book"/>
              </a:defRPr>
            </a:lvl1pPr>
          </a:lstStyle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900" spc="-1" strike="noStrike">
                <a:solidFill>
                  <a:srgbClr val="44546a"/>
                </a:solidFill>
                <a:latin typeface="Franklin Gothic Book"/>
              </a:rPr>
              <a:t>NOTE: No part of this presentation may be shared with any person or entity outside of Murray Insurance Agency sanctioned employees and current contracted consultants.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35" name="TextBox 4"/>
          <p:cNvSpPr/>
          <p:nvPr/>
        </p:nvSpPr>
        <p:spPr>
          <a:xfrm>
            <a:off x="1295280" y="2714760"/>
            <a:ext cx="10534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Franklin Gothic Book"/>
              </a:rPr>
              <a:t>This Meeting is being recorded and will be sent out to you as well as being stored on our Agency Resource Page under 8x8 and Medicare Tabs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Application>LibreOffice/7.3.5.2$Linux_X86_64 LibreOffice_project/30$Build-2</Application>
  <AppVersion>15.0000</AppVersion>
  <Words>517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2019-08-19T00:26:54Z</dcterms:created>
  <dc:creator>Melanie Livingstone</dc:creator>
  <dc:description/>
  <dc:language>en-US</dc:language>
  <cp:lastModifiedBy>Melanie Livingstone</cp:lastModifiedBy>
  <cp:lastPrinted>2020-10-02T12:14:55Z</cp:lastPrinted>
  <dcterms:modified xsi:type="dcterms:W3CDTF">2022-09-28T18:32:38Z</dcterms:modified>
  <cp:revision>64</cp:revision>
  <dc:subject/>
  <dc:title>Murray Insurance Agency 2019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Widescreen</vt:lpwstr>
  </property>
  <property fmtid="{D5CDD505-2E9C-101B-9397-08002B2CF9AE}" pid="4" name="Slides">
    <vt:r8>9</vt:r8>
  </property>
</Properties>
</file>