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3" r:id="rId6"/>
    <p:sldMasterId id="2147483713" r:id="rId7"/>
  </p:sldMasterIdLst>
  <p:notesMasterIdLst>
    <p:notesMasterId r:id="rId28"/>
  </p:notesMasterIdLst>
  <p:handoutMasterIdLst>
    <p:handoutMasterId r:id="rId29"/>
  </p:handoutMasterIdLst>
  <p:sldIdLst>
    <p:sldId id="279" r:id="rId8"/>
    <p:sldId id="1323" r:id="rId9"/>
    <p:sldId id="330" r:id="rId10"/>
    <p:sldId id="294" r:id="rId11"/>
    <p:sldId id="1320" r:id="rId12"/>
    <p:sldId id="295" r:id="rId13"/>
    <p:sldId id="328" r:id="rId14"/>
    <p:sldId id="1313" r:id="rId15"/>
    <p:sldId id="1321" r:id="rId16"/>
    <p:sldId id="1317" r:id="rId17"/>
    <p:sldId id="1311" r:id="rId18"/>
    <p:sldId id="1312" r:id="rId19"/>
    <p:sldId id="1322" r:id="rId20"/>
    <p:sldId id="1316" r:id="rId21"/>
    <p:sldId id="333" r:id="rId22"/>
    <p:sldId id="1314" r:id="rId23"/>
    <p:sldId id="1318" r:id="rId24"/>
    <p:sldId id="334" r:id="rId25"/>
    <p:sldId id="1315" r:id="rId26"/>
    <p:sldId id="1319" r:id="rId27"/>
  </p:sldIdLst>
  <p:sldSz cx="9144000" cy="6858000" type="screen4x3"/>
  <p:notesSz cx="7010400" cy="9296400"/>
  <p:defaultTextStyle>
    <a:defPPr>
      <a:defRPr lang="en-US"/>
    </a:defPPr>
    <a:lvl1pPr marL="0" algn="l" defTabSz="634959" rtl="0" eaLnBrk="1" latinLnBrk="0" hangingPunct="1">
      <a:defRPr sz="1200" kern="1200">
        <a:solidFill>
          <a:schemeClr val="tx1"/>
        </a:solidFill>
        <a:latin typeface="+mn-lt"/>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lliam, Faith" initials="GF" lastIdx="1" clrIdx="0"/>
  <p:cmAuthor id="1" name="Creadon, Nichole" initials="CN"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C1E"/>
    <a:srgbClr val="002060"/>
    <a:srgbClr val="0099D9"/>
    <a:srgbClr val="009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93151" autoAdjust="0"/>
  </p:normalViewPr>
  <p:slideViewPr>
    <p:cSldViewPr>
      <p:cViewPr varScale="1">
        <p:scale>
          <a:sx n="76" d="100"/>
          <a:sy n="76" d="100"/>
        </p:scale>
        <p:origin x="1958" y="67"/>
      </p:cViewPr>
      <p:guideLst>
        <p:guide orient="horz" pos="2160"/>
        <p:guide pos="2880"/>
      </p:guideLst>
    </p:cSldViewPr>
  </p:slideViewPr>
  <p:outlineViewPr>
    <p:cViewPr>
      <p:scale>
        <a:sx n="33" d="100"/>
        <a:sy n="33" d="100"/>
      </p:scale>
      <p:origin x="0" y="107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25" y="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Broward</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Sheet1!$C$3:$C$12</c:f>
              <c:strCache>
                <c:ptCount val="10"/>
                <c:pt idx="0">
                  <c:v>WellCare</c:v>
                </c:pt>
                <c:pt idx="1">
                  <c:v>UnitedHealthcare</c:v>
                </c:pt>
                <c:pt idx="2">
                  <c:v>Humana</c:v>
                </c:pt>
                <c:pt idx="3">
                  <c:v>CarePlus Health Plans, Inc.</c:v>
                </c:pt>
                <c:pt idx="4">
                  <c:v>Florida Blue HMO</c:v>
                </c:pt>
                <c:pt idx="5">
                  <c:v>Simply Healthcare Plans, Inc.</c:v>
                </c:pt>
                <c:pt idx="6">
                  <c:v>Devoted Health</c:v>
                </c:pt>
                <c:pt idx="7">
                  <c:v>Optimum HealthCare, Inc.</c:v>
                </c:pt>
                <c:pt idx="8">
                  <c:v>WellCare</c:v>
                </c:pt>
                <c:pt idx="9">
                  <c:v>MMM of Florida, Inc.</c:v>
                </c:pt>
              </c:strCache>
            </c:strRef>
          </c:cat>
          <c:val>
            <c:numRef>
              <c:f>Sheet1!$D$3:$D$12</c:f>
              <c:numCache>
                <c:formatCode>_("$"* #,##0.00_);_("$"* \(#,##0.00\);_("$"* "-"??_);_(@_)</c:formatCode>
                <c:ptCount val="10"/>
                <c:pt idx="0">
                  <c:v>40</c:v>
                </c:pt>
                <c:pt idx="1">
                  <c:v>50</c:v>
                </c:pt>
                <c:pt idx="2">
                  <c:v>75</c:v>
                </c:pt>
                <c:pt idx="3">
                  <c:v>75</c:v>
                </c:pt>
                <c:pt idx="4">
                  <c:v>75</c:v>
                </c:pt>
                <c:pt idx="5">
                  <c:v>90</c:v>
                </c:pt>
                <c:pt idx="6">
                  <c:v>95</c:v>
                </c:pt>
                <c:pt idx="7">
                  <c:v>110</c:v>
                </c:pt>
                <c:pt idx="8">
                  <c:v>110</c:v>
                </c:pt>
                <c:pt idx="9">
                  <c:v>135.5</c:v>
                </c:pt>
              </c:numCache>
            </c:numRef>
          </c:val>
          <c:extLst>
            <c:ext xmlns:c16="http://schemas.microsoft.com/office/drawing/2014/chart" uri="{C3380CC4-5D6E-409C-BE32-E72D297353CC}">
              <c16:uniqueId val="{00000000-E387-46FE-AC7B-803FEEDF8A34}"/>
            </c:ext>
          </c:extLst>
        </c:ser>
        <c:dLbls>
          <c:dLblPos val="outEnd"/>
          <c:showLegendKey val="0"/>
          <c:showVal val="1"/>
          <c:showCatName val="0"/>
          <c:showSerName val="0"/>
          <c:showPercent val="0"/>
          <c:showBubbleSize val="0"/>
        </c:dLbls>
        <c:gapWidth val="444"/>
        <c:overlap val="-90"/>
        <c:axId val="430324136"/>
        <c:axId val="430328400"/>
      </c:barChart>
      <c:catAx>
        <c:axId val="430324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30328400"/>
        <c:crosses val="autoZero"/>
        <c:auto val="1"/>
        <c:lblAlgn val="ctr"/>
        <c:lblOffset val="100"/>
        <c:noMultiLvlLbl val="0"/>
      </c:catAx>
      <c:valAx>
        <c:axId val="430328400"/>
        <c:scaling>
          <c:orientation val="minMax"/>
        </c:scaling>
        <c:delete val="1"/>
        <c:axPos val="l"/>
        <c:numFmt formatCode="_(&quot;$&quot;* #,##0.00_);_(&quot;$&quot;* \(#,##0.00\);_(&quot;$&quot;* &quot;-&quot;??_);_(@_)" sourceLinked="1"/>
        <c:majorTickMark val="none"/>
        <c:minorTickMark val="none"/>
        <c:tickLblPos val="nextTo"/>
        <c:crossAx val="430324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Miami-Dade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7738489089863487E-2"/>
          <c:y val="0.19895851560221639"/>
          <c:w val="0.91089614214774106"/>
          <c:h val="0.3715707932341790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Sheet1!$C$25:$C$34</c:f>
              <c:strCache>
                <c:ptCount val="10"/>
                <c:pt idx="0">
                  <c:v>Simply Healthcare Plans, Inc.</c:v>
                </c:pt>
                <c:pt idx="1">
                  <c:v>UnitedHealthcare</c:v>
                </c:pt>
                <c:pt idx="2">
                  <c:v>Humana</c:v>
                </c:pt>
                <c:pt idx="3">
                  <c:v>Florida Blue HMO</c:v>
                </c:pt>
                <c:pt idx="4">
                  <c:v>CarePlus Health Plans, Inc.</c:v>
                </c:pt>
                <c:pt idx="5">
                  <c:v>Devoted Health</c:v>
                </c:pt>
                <c:pt idx="6">
                  <c:v>Doctors HealthCare Plans, Inc.</c:v>
                </c:pt>
                <c:pt idx="7">
                  <c:v>Simply Healthcare Plans, Inc.</c:v>
                </c:pt>
                <c:pt idx="8">
                  <c:v>WellCare</c:v>
                </c:pt>
                <c:pt idx="9">
                  <c:v>MMM of Florida, Inc.</c:v>
                </c:pt>
              </c:strCache>
            </c:strRef>
          </c:cat>
          <c:val>
            <c:numRef>
              <c:f>Sheet1!$D$25:$D$34</c:f>
              <c:numCache>
                <c:formatCode>_("$"* #,##0.00_);_("$"* \(#,##0.00\);_("$"* "-"??_);_(@_)</c:formatCode>
                <c:ptCount val="10"/>
                <c:pt idx="0">
                  <c:v>42</c:v>
                </c:pt>
                <c:pt idx="1">
                  <c:v>50</c:v>
                </c:pt>
                <c:pt idx="2">
                  <c:v>75</c:v>
                </c:pt>
                <c:pt idx="3">
                  <c:v>80</c:v>
                </c:pt>
                <c:pt idx="4">
                  <c:v>90</c:v>
                </c:pt>
                <c:pt idx="5">
                  <c:v>95</c:v>
                </c:pt>
                <c:pt idx="6">
                  <c:v>100</c:v>
                </c:pt>
                <c:pt idx="7">
                  <c:v>100</c:v>
                </c:pt>
                <c:pt idx="8">
                  <c:v>131</c:v>
                </c:pt>
                <c:pt idx="9">
                  <c:v>135.5</c:v>
                </c:pt>
              </c:numCache>
            </c:numRef>
          </c:val>
          <c:extLst>
            <c:ext xmlns:c16="http://schemas.microsoft.com/office/drawing/2014/chart" uri="{C3380CC4-5D6E-409C-BE32-E72D297353CC}">
              <c16:uniqueId val="{00000000-A48F-4BEB-AB1A-AAA85ADADE22}"/>
            </c:ext>
          </c:extLst>
        </c:ser>
        <c:dLbls>
          <c:dLblPos val="outEnd"/>
          <c:showLegendKey val="0"/>
          <c:showVal val="1"/>
          <c:showCatName val="0"/>
          <c:showSerName val="0"/>
          <c:showPercent val="0"/>
          <c:showBubbleSize val="0"/>
        </c:dLbls>
        <c:gapWidth val="444"/>
        <c:overlap val="-90"/>
        <c:axId val="430317576"/>
        <c:axId val="430318232"/>
      </c:barChart>
      <c:catAx>
        <c:axId val="430317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30318232"/>
        <c:crosses val="autoZero"/>
        <c:auto val="1"/>
        <c:lblAlgn val="ctr"/>
        <c:lblOffset val="100"/>
        <c:noMultiLvlLbl val="0"/>
      </c:catAx>
      <c:valAx>
        <c:axId val="430318232"/>
        <c:scaling>
          <c:orientation val="minMax"/>
        </c:scaling>
        <c:delete val="1"/>
        <c:axPos val="l"/>
        <c:numFmt formatCode="_(&quot;$&quot;* #,##0.00_);_(&quot;$&quot;* \(#,##0.00\);_(&quot;$&quot;* &quot;-&quot;??_);_(@_)" sourceLinked="1"/>
        <c:majorTickMark val="none"/>
        <c:minorTickMark val="none"/>
        <c:tickLblPos val="nextTo"/>
        <c:crossAx val="430317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Orange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Sheet1!$C$35:$C$42</c:f>
              <c:strCache>
                <c:ptCount val="8"/>
                <c:pt idx="0">
                  <c:v>WellCare</c:v>
                </c:pt>
                <c:pt idx="1">
                  <c:v>HealthSpring of Florida, Inc.</c:v>
                </c:pt>
                <c:pt idx="2">
                  <c:v>Florida Blue HMO</c:v>
                </c:pt>
                <c:pt idx="3">
                  <c:v>UnitedHealthcare</c:v>
                </c:pt>
                <c:pt idx="4">
                  <c:v>Freedom Health, Inc.</c:v>
                </c:pt>
                <c:pt idx="5">
                  <c:v>Humana</c:v>
                </c:pt>
                <c:pt idx="6">
                  <c:v>CarePlus Health Plans, Inc.</c:v>
                </c:pt>
                <c:pt idx="7">
                  <c:v>WellCare</c:v>
                </c:pt>
              </c:strCache>
            </c:strRef>
          </c:cat>
          <c:val>
            <c:numRef>
              <c:f>Sheet1!$D$35:$D$42</c:f>
              <c:numCache>
                <c:formatCode>_("$"* #,##0.00_);_("$"* \(#,##0.00\);_("$"* "-"??_);_(@_)</c:formatCode>
                <c:ptCount val="8"/>
                <c:pt idx="0">
                  <c:v>40</c:v>
                </c:pt>
                <c:pt idx="1">
                  <c:v>50</c:v>
                </c:pt>
                <c:pt idx="2">
                  <c:v>50</c:v>
                </c:pt>
                <c:pt idx="3">
                  <c:v>50</c:v>
                </c:pt>
                <c:pt idx="4">
                  <c:v>65</c:v>
                </c:pt>
                <c:pt idx="5">
                  <c:v>72</c:v>
                </c:pt>
                <c:pt idx="6">
                  <c:v>80</c:v>
                </c:pt>
                <c:pt idx="7">
                  <c:v>100</c:v>
                </c:pt>
              </c:numCache>
            </c:numRef>
          </c:val>
          <c:extLst>
            <c:ext xmlns:c16="http://schemas.microsoft.com/office/drawing/2014/chart" uri="{C3380CC4-5D6E-409C-BE32-E72D297353CC}">
              <c16:uniqueId val="{00000000-02DC-4EBA-BE8F-255D3DF319D1}"/>
            </c:ext>
          </c:extLst>
        </c:ser>
        <c:dLbls>
          <c:dLblPos val="outEnd"/>
          <c:showLegendKey val="0"/>
          <c:showVal val="1"/>
          <c:showCatName val="0"/>
          <c:showSerName val="0"/>
          <c:showPercent val="0"/>
          <c:showBubbleSize val="0"/>
        </c:dLbls>
        <c:gapWidth val="444"/>
        <c:overlap val="-90"/>
        <c:axId val="427967160"/>
        <c:axId val="427975032"/>
      </c:barChart>
      <c:catAx>
        <c:axId val="427967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27975032"/>
        <c:crosses val="autoZero"/>
        <c:auto val="1"/>
        <c:lblAlgn val="ctr"/>
        <c:lblOffset val="100"/>
        <c:noMultiLvlLbl val="0"/>
      </c:catAx>
      <c:valAx>
        <c:axId val="427975032"/>
        <c:scaling>
          <c:orientation val="minMax"/>
        </c:scaling>
        <c:delete val="1"/>
        <c:axPos val="l"/>
        <c:numFmt formatCode="_(&quot;$&quot;* #,##0.00_);_(&quot;$&quot;* \(#,##0.00\);_(&quot;$&quot;* &quot;-&quot;??_);_(@_)" sourceLinked="1"/>
        <c:majorTickMark val="none"/>
        <c:minorTickMark val="none"/>
        <c:tickLblPos val="nextTo"/>
        <c:crossAx val="427967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Osceola</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Sheet1!$C$43:$C$51</c:f>
              <c:strCache>
                <c:ptCount val="9"/>
                <c:pt idx="0">
                  <c:v>WellCare</c:v>
                </c:pt>
                <c:pt idx="1">
                  <c:v>HealthSpring of Florida, Inc.</c:v>
                </c:pt>
                <c:pt idx="2">
                  <c:v>Florida Blue HMO</c:v>
                </c:pt>
                <c:pt idx="3">
                  <c:v>UnitedHealthcare</c:v>
                </c:pt>
                <c:pt idx="4">
                  <c:v>Freedom Health, Inc.</c:v>
                </c:pt>
                <c:pt idx="5">
                  <c:v>Humana</c:v>
                </c:pt>
                <c:pt idx="6">
                  <c:v>CarePlus Health Plans, Inc.</c:v>
                </c:pt>
                <c:pt idx="7">
                  <c:v>WellCare</c:v>
                </c:pt>
                <c:pt idx="8">
                  <c:v>Devoted Health</c:v>
                </c:pt>
              </c:strCache>
            </c:strRef>
          </c:cat>
          <c:val>
            <c:numRef>
              <c:f>Sheet1!$D$43:$D$51</c:f>
              <c:numCache>
                <c:formatCode>_("$"* #,##0.00_);_("$"* \(#,##0.00\);_("$"* "-"??_);_(@_)</c:formatCode>
                <c:ptCount val="9"/>
                <c:pt idx="0">
                  <c:v>40</c:v>
                </c:pt>
                <c:pt idx="1">
                  <c:v>50</c:v>
                </c:pt>
                <c:pt idx="2">
                  <c:v>50</c:v>
                </c:pt>
                <c:pt idx="3">
                  <c:v>50</c:v>
                </c:pt>
                <c:pt idx="4">
                  <c:v>65</c:v>
                </c:pt>
                <c:pt idx="5">
                  <c:v>72</c:v>
                </c:pt>
                <c:pt idx="6">
                  <c:v>80</c:v>
                </c:pt>
                <c:pt idx="7">
                  <c:v>100</c:v>
                </c:pt>
                <c:pt idx="8">
                  <c:v>125</c:v>
                </c:pt>
              </c:numCache>
            </c:numRef>
          </c:val>
          <c:extLst>
            <c:ext xmlns:c16="http://schemas.microsoft.com/office/drawing/2014/chart" uri="{C3380CC4-5D6E-409C-BE32-E72D297353CC}">
              <c16:uniqueId val="{00000000-11BE-49E4-8858-E05D265F22CD}"/>
            </c:ext>
          </c:extLst>
        </c:ser>
        <c:dLbls>
          <c:dLblPos val="outEnd"/>
          <c:showLegendKey val="0"/>
          <c:showVal val="1"/>
          <c:showCatName val="0"/>
          <c:showSerName val="0"/>
          <c:showPercent val="0"/>
          <c:showBubbleSize val="0"/>
        </c:dLbls>
        <c:gapWidth val="444"/>
        <c:overlap val="-90"/>
        <c:axId val="427988480"/>
        <c:axId val="427987496"/>
      </c:barChart>
      <c:catAx>
        <c:axId val="427988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27987496"/>
        <c:crosses val="autoZero"/>
        <c:auto val="1"/>
        <c:lblAlgn val="ctr"/>
        <c:lblOffset val="100"/>
        <c:noMultiLvlLbl val="0"/>
      </c:catAx>
      <c:valAx>
        <c:axId val="427987496"/>
        <c:scaling>
          <c:orientation val="minMax"/>
        </c:scaling>
        <c:delete val="1"/>
        <c:axPos val="l"/>
        <c:numFmt formatCode="_(&quot;$&quot;* #,##0.00_);_(&quot;$&quot;* \(#,##0.00\);_(&quot;$&quot;* &quot;-&quot;??_);_(@_)" sourceLinked="1"/>
        <c:majorTickMark val="none"/>
        <c:minorTickMark val="none"/>
        <c:tickLblPos val="nextTo"/>
        <c:crossAx val="42798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Polk</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Sheet1!$C$65:$C$74</c:f>
              <c:strCache>
                <c:ptCount val="10"/>
                <c:pt idx="0">
                  <c:v>HealthSpring of Florida, Inc.</c:v>
                </c:pt>
                <c:pt idx="1">
                  <c:v>UnitedHealthcare</c:v>
                </c:pt>
                <c:pt idx="2">
                  <c:v>Humana</c:v>
                </c:pt>
                <c:pt idx="3">
                  <c:v>Freedom Health, Inc.</c:v>
                </c:pt>
                <c:pt idx="4">
                  <c:v>Florida Blue HMO</c:v>
                </c:pt>
                <c:pt idx="5">
                  <c:v>BayCare Health Plans</c:v>
                </c:pt>
                <c:pt idx="6">
                  <c:v>WellCare</c:v>
                </c:pt>
                <c:pt idx="7">
                  <c:v>CarePlus Health Plans, Inc.</c:v>
                </c:pt>
                <c:pt idx="8">
                  <c:v>Devoted Health</c:v>
                </c:pt>
                <c:pt idx="9">
                  <c:v>WellCare</c:v>
                </c:pt>
              </c:strCache>
            </c:strRef>
          </c:cat>
          <c:val>
            <c:numRef>
              <c:f>Sheet1!$D$65:$D$74</c:f>
              <c:numCache>
                <c:formatCode>_("$"* #,##0.00_);_("$"* \(#,##0.00\);_("$"* "-"??_);_(@_)</c:formatCode>
                <c:ptCount val="10"/>
                <c:pt idx="0">
                  <c:v>50</c:v>
                </c:pt>
                <c:pt idx="1">
                  <c:v>50</c:v>
                </c:pt>
                <c:pt idx="2">
                  <c:v>60</c:v>
                </c:pt>
                <c:pt idx="3">
                  <c:v>65</c:v>
                </c:pt>
                <c:pt idx="4">
                  <c:v>75</c:v>
                </c:pt>
                <c:pt idx="5">
                  <c:v>100</c:v>
                </c:pt>
                <c:pt idx="6">
                  <c:v>115</c:v>
                </c:pt>
                <c:pt idx="7">
                  <c:v>125</c:v>
                </c:pt>
                <c:pt idx="8">
                  <c:v>125</c:v>
                </c:pt>
                <c:pt idx="9">
                  <c:v>131</c:v>
                </c:pt>
              </c:numCache>
            </c:numRef>
          </c:val>
          <c:extLst>
            <c:ext xmlns:c16="http://schemas.microsoft.com/office/drawing/2014/chart" uri="{C3380CC4-5D6E-409C-BE32-E72D297353CC}">
              <c16:uniqueId val="{00000000-2F25-40A4-8EF7-5B1A4BABB72B}"/>
            </c:ext>
          </c:extLst>
        </c:ser>
        <c:dLbls>
          <c:dLblPos val="outEnd"/>
          <c:showLegendKey val="0"/>
          <c:showVal val="1"/>
          <c:showCatName val="0"/>
          <c:showSerName val="0"/>
          <c:showPercent val="0"/>
          <c:showBubbleSize val="0"/>
        </c:dLbls>
        <c:gapWidth val="444"/>
        <c:overlap val="-90"/>
        <c:axId val="433541992"/>
        <c:axId val="433533464"/>
      </c:barChart>
      <c:catAx>
        <c:axId val="433541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33533464"/>
        <c:crosses val="autoZero"/>
        <c:auto val="1"/>
        <c:lblAlgn val="ctr"/>
        <c:lblOffset val="100"/>
        <c:noMultiLvlLbl val="0"/>
      </c:catAx>
      <c:valAx>
        <c:axId val="433533464"/>
        <c:scaling>
          <c:orientation val="minMax"/>
        </c:scaling>
        <c:delete val="1"/>
        <c:axPos val="l"/>
        <c:numFmt formatCode="_(&quot;$&quot;* #,##0.00_);_(&quot;$&quot;* \(#,##0.00\);_(&quot;$&quot;* &quot;-&quot;??_);_(@_)" sourceLinked="1"/>
        <c:majorTickMark val="none"/>
        <c:minorTickMark val="none"/>
        <c:tickLblPos val="nextTo"/>
        <c:crossAx val="433541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Hillsborough</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Sheet1!$C$13:$C$24</c:f>
              <c:strCache>
                <c:ptCount val="12"/>
                <c:pt idx="0">
                  <c:v>HealthSpring of Florida, Inc.</c:v>
                </c:pt>
                <c:pt idx="1">
                  <c:v>UnitedHealthcare</c:v>
                </c:pt>
                <c:pt idx="2">
                  <c:v>Freedom Health, Inc.</c:v>
                </c:pt>
                <c:pt idx="3">
                  <c:v>Florida Blue HMO</c:v>
                </c:pt>
                <c:pt idx="4">
                  <c:v>WellCare</c:v>
                </c:pt>
                <c:pt idx="5">
                  <c:v>BayCare Health Plans</c:v>
                </c:pt>
                <c:pt idx="6">
                  <c:v>Humana</c:v>
                </c:pt>
                <c:pt idx="7">
                  <c:v>CarePlus Health Plans, Inc.</c:v>
                </c:pt>
                <c:pt idx="8">
                  <c:v>Optimum HealthCare, Inc.</c:v>
                </c:pt>
                <c:pt idx="9">
                  <c:v>Humana</c:v>
                </c:pt>
                <c:pt idx="10">
                  <c:v>Devoted Health</c:v>
                </c:pt>
                <c:pt idx="11">
                  <c:v>WellCare</c:v>
                </c:pt>
              </c:strCache>
            </c:strRef>
          </c:cat>
          <c:val>
            <c:numRef>
              <c:f>Sheet1!$D$13:$D$24</c:f>
              <c:numCache>
                <c:formatCode>_("$"* #,##0.00_);_("$"* \(#,##0.00\);_("$"* "-"??_);_(@_)</c:formatCode>
                <c:ptCount val="12"/>
                <c:pt idx="0">
                  <c:v>50</c:v>
                </c:pt>
                <c:pt idx="1">
                  <c:v>50</c:v>
                </c:pt>
                <c:pt idx="2">
                  <c:v>65</c:v>
                </c:pt>
                <c:pt idx="3">
                  <c:v>75</c:v>
                </c:pt>
                <c:pt idx="4">
                  <c:v>80</c:v>
                </c:pt>
                <c:pt idx="5">
                  <c:v>100</c:v>
                </c:pt>
                <c:pt idx="6">
                  <c:v>100</c:v>
                </c:pt>
                <c:pt idx="7">
                  <c:v>110</c:v>
                </c:pt>
                <c:pt idx="8">
                  <c:v>110</c:v>
                </c:pt>
                <c:pt idx="9">
                  <c:v>110</c:v>
                </c:pt>
                <c:pt idx="10">
                  <c:v>125</c:v>
                </c:pt>
                <c:pt idx="11">
                  <c:v>131</c:v>
                </c:pt>
              </c:numCache>
            </c:numRef>
          </c:val>
          <c:extLst>
            <c:ext xmlns:c16="http://schemas.microsoft.com/office/drawing/2014/chart" uri="{C3380CC4-5D6E-409C-BE32-E72D297353CC}">
              <c16:uniqueId val="{00000000-1471-4CF4-9BBE-98EB94142CC1}"/>
            </c:ext>
          </c:extLst>
        </c:ser>
        <c:dLbls>
          <c:dLblPos val="outEnd"/>
          <c:showLegendKey val="0"/>
          <c:showVal val="1"/>
          <c:showCatName val="0"/>
          <c:showSerName val="0"/>
          <c:showPercent val="0"/>
          <c:showBubbleSize val="0"/>
        </c:dLbls>
        <c:gapWidth val="444"/>
        <c:overlap val="-90"/>
        <c:axId val="430370056"/>
        <c:axId val="430368744"/>
      </c:barChart>
      <c:catAx>
        <c:axId val="430370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30368744"/>
        <c:crosses val="autoZero"/>
        <c:auto val="1"/>
        <c:lblAlgn val="ctr"/>
        <c:lblOffset val="100"/>
        <c:noMultiLvlLbl val="0"/>
      </c:catAx>
      <c:valAx>
        <c:axId val="430368744"/>
        <c:scaling>
          <c:orientation val="minMax"/>
        </c:scaling>
        <c:delete val="1"/>
        <c:axPos val="l"/>
        <c:numFmt formatCode="_(&quot;$&quot;* #,##0.00_);_(&quot;$&quot;* \(#,##0.00\);_(&quot;$&quot;* &quot;-&quot;??_);_(@_)" sourceLinked="1"/>
        <c:majorTickMark val="none"/>
        <c:minorTickMark val="none"/>
        <c:tickLblPos val="nextTo"/>
        <c:crossAx val="430370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Pinellas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Sheet1!$C$52:$C$64</c:f>
              <c:strCache>
                <c:ptCount val="13"/>
                <c:pt idx="0">
                  <c:v>HealthSpring of Florida, Inc.</c:v>
                </c:pt>
                <c:pt idx="1">
                  <c:v>UnitedHealthcare</c:v>
                </c:pt>
                <c:pt idx="2">
                  <c:v>Freedom Health, Inc.</c:v>
                </c:pt>
                <c:pt idx="3">
                  <c:v>Florida Blue HMO</c:v>
                </c:pt>
                <c:pt idx="4">
                  <c:v>WellCare</c:v>
                </c:pt>
                <c:pt idx="5">
                  <c:v>BayCare Health Plans</c:v>
                </c:pt>
                <c:pt idx="6">
                  <c:v>Humana</c:v>
                </c:pt>
                <c:pt idx="7">
                  <c:v>Ultimate Health Plans</c:v>
                </c:pt>
                <c:pt idx="8">
                  <c:v>CarePlus Health Plans, Inc.</c:v>
                </c:pt>
                <c:pt idx="9">
                  <c:v>Optimum HealthCare, Inc.</c:v>
                </c:pt>
                <c:pt idx="10">
                  <c:v>Humana</c:v>
                </c:pt>
                <c:pt idx="11">
                  <c:v>Devoted Health</c:v>
                </c:pt>
                <c:pt idx="12">
                  <c:v>WellCare</c:v>
                </c:pt>
              </c:strCache>
            </c:strRef>
          </c:cat>
          <c:val>
            <c:numRef>
              <c:f>Sheet1!$D$52:$D$64</c:f>
              <c:numCache>
                <c:formatCode>_("$"* #,##0.00_);_("$"* \(#,##0.00\);_("$"* "-"??_);_(@_)</c:formatCode>
                <c:ptCount val="13"/>
                <c:pt idx="0">
                  <c:v>50</c:v>
                </c:pt>
                <c:pt idx="1">
                  <c:v>50</c:v>
                </c:pt>
                <c:pt idx="2">
                  <c:v>65</c:v>
                </c:pt>
                <c:pt idx="3">
                  <c:v>75</c:v>
                </c:pt>
                <c:pt idx="4">
                  <c:v>80</c:v>
                </c:pt>
                <c:pt idx="5">
                  <c:v>100</c:v>
                </c:pt>
                <c:pt idx="6">
                  <c:v>100</c:v>
                </c:pt>
                <c:pt idx="7">
                  <c:v>110</c:v>
                </c:pt>
                <c:pt idx="8">
                  <c:v>110</c:v>
                </c:pt>
                <c:pt idx="9">
                  <c:v>110</c:v>
                </c:pt>
                <c:pt idx="10">
                  <c:v>110</c:v>
                </c:pt>
                <c:pt idx="11">
                  <c:v>125</c:v>
                </c:pt>
                <c:pt idx="12">
                  <c:v>131</c:v>
                </c:pt>
              </c:numCache>
            </c:numRef>
          </c:val>
          <c:extLst>
            <c:ext xmlns:c16="http://schemas.microsoft.com/office/drawing/2014/chart" uri="{C3380CC4-5D6E-409C-BE32-E72D297353CC}">
              <c16:uniqueId val="{00000000-6402-468A-A19C-9C2D0EFE19D9}"/>
            </c:ext>
          </c:extLst>
        </c:ser>
        <c:dLbls>
          <c:dLblPos val="outEnd"/>
          <c:showLegendKey val="0"/>
          <c:showVal val="1"/>
          <c:showCatName val="0"/>
          <c:showSerName val="0"/>
          <c:showPercent val="0"/>
          <c:showBubbleSize val="0"/>
        </c:dLbls>
        <c:gapWidth val="444"/>
        <c:overlap val="-90"/>
        <c:axId val="425371672"/>
        <c:axId val="425380856"/>
      </c:barChart>
      <c:catAx>
        <c:axId val="425371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25380856"/>
        <c:crosses val="autoZero"/>
        <c:auto val="1"/>
        <c:lblAlgn val="ctr"/>
        <c:lblOffset val="100"/>
        <c:noMultiLvlLbl val="0"/>
      </c:catAx>
      <c:valAx>
        <c:axId val="425380856"/>
        <c:scaling>
          <c:orientation val="minMax"/>
        </c:scaling>
        <c:delete val="1"/>
        <c:axPos val="l"/>
        <c:numFmt formatCode="_(&quot;$&quot;* #,##0.00_);_(&quot;$&quot;* \(#,##0.00\);_(&quot;$&quot;* &quot;-&quot;??_);_(@_)" sourceLinked="1"/>
        <c:majorTickMark val="none"/>
        <c:minorTickMark val="none"/>
        <c:tickLblPos val="nextTo"/>
        <c:crossAx val="42537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6B1BC55-2729-452E-9F16-8BB8B48D7672}" type="datetimeFigureOut">
              <a:rPr lang="en-US" smtClean="0"/>
              <a:t>10/10/2019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7829D94-731D-4A7A-B9C3-957200675CA5}" type="slidenum">
              <a:rPr lang="en-US" smtClean="0"/>
              <a:t>‹#›</a:t>
            </a:fld>
            <a:endParaRPr lang="en-US" dirty="0"/>
          </a:p>
        </p:txBody>
      </p:sp>
    </p:spTree>
    <p:extLst>
      <p:ext uri="{BB962C8B-B14F-4D97-AF65-F5344CB8AC3E}">
        <p14:creationId xmlns:p14="http://schemas.microsoft.com/office/powerpoint/2010/main" val="370419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F0F11F-C56F-4145-B7C4-48511E05548F}" type="datetimeFigureOut">
              <a:rPr lang="en-US" smtClean="0"/>
              <a:t>10/10/2019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071230-4983-41B4-801C-99F5BA24563A}" type="slidenum">
              <a:rPr lang="en-US" smtClean="0"/>
              <a:t>‹#›</a:t>
            </a:fld>
            <a:endParaRPr lang="en-US" dirty="0"/>
          </a:p>
        </p:txBody>
      </p:sp>
    </p:spTree>
    <p:extLst>
      <p:ext uri="{BB962C8B-B14F-4D97-AF65-F5344CB8AC3E}">
        <p14:creationId xmlns:p14="http://schemas.microsoft.com/office/powerpoint/2010/main" val="17699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E24E5-F63A-469A-A488-9D00ED245786}" type="slidenum">
              <a:rPr lang="en-US" smtClean="0"/>
              <a:t>2</a:t>
            </a:fld>
            <a:endParaRPr lang="en-US" dirty="0"/>
          </a:p>
        </p:txBody>
      </p:sp>
    </p:spTree>
    <p:extLst>
      <p:ext uri="{BB962C8B-B14F-4D97-AF65-F5344CB8AC3E}">
        <p14:creationId xmlns:p14="http://schemas.microsoft.com/office/powerpoint/2010/main" val="423459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E24E5-F63A-469A-A488-9D00ED245786}" type="slidenum">
              <a:rPr lang="en-US" smtClean="0"/>
              <a:t>4</a:t>
            </a:fld>
            <a:endParaRPr lang="en-US" dirty="0"/>
          </a:p>
        </p:txBody>
      </p:sp>
    </p:spTree>
    <p:extLst>
      <p:ext uri="{BB962C8B-B14F-4D97-AF65-F5344CB8AC3E}">
        <p14:creationId xmlns:p14="http://schemas.microsoft.com/office/powerpoint/2010/main" val="346523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E24E5-F63A-469A-A488-9D00ED245786}" type="slidenum">
              <a:rPr lang="en-US" smtClean="0"/>
              <a:t>5</a:t>
            </a:fld>
            <a:endParaRPr lang="en-US" dirty="0"/>
          </a:p>
        </p:txBody>
      </p:sp>
    </p:spTree>
    <p:extLst>
      <p:ext uri="{BB962C8B-B14F-4D97-AF65-F5344CB8AC3E}">
        <p14:creationId xmlns:p14="http://schemas.microsoft.com/office/powerpoint/2010/main" val="155043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E24E5-F63A-469A-A488-9D00ED245786}" type="slidenum">
              <a:rPr lang="en-US" smtClean="0"/>
              <a:t>9</a:t>
            </a:fld>
            <a:endParaRPr lang="en-US" dirty="0"/>
          </a:p>
        </p:txBody>
      </p:sp>
    </p:spTree>
    <p:extLst>
      <p:ext uri="{BB962C8B-B14F-4D97-AF65-F5344CB8AC3E}">
        <p14:creationId xmlns:p14="http://schemas.microsoft.com/office/powerpoint/2010/main" val="93613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E24E5-F63A-469A-A488-9D00ED245786}" type="slidenum">
              <a:rPr lang="en-US" smtClean="0"/>
              <a:t>12</a:t>
            </a:fld>
            <a:endParaRPr lang="en-US" dirty="0"/>
          </a:p>
        </p:txBody>
      </p:sp>
    </p:spTree>
    <p:extLst>
      <p:ext uri="{BB962C8B-B14F-4D97-AF65-F5344CB8AC3E}">
        <p14:creationId xmlns:p14="http://schemas.microsoft.com/office/powerpoint/2010/main" val="288406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E24E5-F63A-469A-A488-9D00ED245786}" type="slidenum">
              <a:rPr lang="en-US" smtClean="0"/>
              <a:t>13</a:t>
            </a:fld>
            <a:endParaRPr lang="en-US" dirty="0"/>
          </a:p>
        </p:txBody>
      </p:sp>
    </p:spTree>
    <p:extLst>
      <p:ext uri="{BB962C8B-B14F-4D97-AF65-F5344CB8AC3E}">
        <p14:creationId xmlns:p14="http://schemas.microsoft.com/office/powerpoint/2010/main" val="112833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E24E5-F63A-469A-A488-9D00ED245786}" type="slidenum">
              <a:rPr lang="en-US" smtClean="0"/>
              <a:t>14</a:t>
            </a:fld>
            <a:endParaRPr lang="en-US" dirty="0"/>
          </a:p>
        </p:txBody>
      </p:sp>
    </p:spTree>
    <p:extLst>
      <p:ext uri="{BB962C8B-B14F-4D97-AF65-F5344CB8AC3E}">
        <p14:creationId xmlns:p14="http://schemas.microsoft.com/office/powerpoint/2010/main" val="411562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E24E5-F63A-469A-A488-9D00ED245786}" type="slidenum">
              <a:rPr lang="en-US" smtClean="0"/>
              <a:t>17</a:t>
            </a:fld>
            <a:endParaRPr lang="en-US" dirty="0"/>
          </a:p>
        </p:txBody>
      </p:sp>
    </p:spTree>
    <p:extLst>
      <p:ext uri="{BB962C8B-B14F-4D97-AF65-F5344CB8AC3E}">
        <p14:creationId xmlns:p14="http://schemas.microsoft.com/office/powerpoint/2010/main" val="156038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34959" rtl="0" eaLnBrk="1" fontAlgn="auto" latinLnBrk="0" hangingPunct="1">
              <a:lnSpc>
                <a:spcPct val="100000"/>
              </a:lnSpc>
              <a:spcBef>
                <a:spcPts val="0"/>
              </a:spcBef>
              <a:spcAft>
                <a:spcPts val="0"/>
              </a:spcAft>
              <a:buClrTx/>
              <a:buSzTx/>
              <a:buFontTx/>
              <a:buNone/>
              <a:tabLst/>
              <a:defRPr/>
            </a:pPr>
            <a:fld id="{1B1E24E5-F63A-469A-A488-9D00ED2457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3495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611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799" y="304800"/>
            <a:ext cx="6324601" cy="685192"/>
          </a:xfrm>
          <a:prstGeom prst="rect">
            <a:avLst/>
          </a:prstGeom>
        </p:spPr>
      </p:pic>
      <p:sp>
        <p:nvSpPr>
          <p:cNvPr id="14" name="Title Placeholder 1">
            <a:extLst>
              <a:ext uri="{FF2B5EF4-FFF2-40B4-BE49-F238E27FC236}">
                <a16:creationId xmlns:a16="http://schemas.microsoft.com/office/drawing/2014/main" id="{6701CCD3-F511-EF4A-BB22-180332F4CFC6}"/>
              </a:ext>
            </a:extLst>
          </p:cNvPr>
          <p:cNvSpPr>
            <a:spLocks noGrp="1"/>
          </p:cNvSpPr>
          <p:nvPr>
            <p:ph type="title" hasCustomPrompt="1"/>
          </p:nvPr>
        </p:nvSpPr>
        <p:spPr>
          <a:xfrm>
            <a:off x="762001" y="2048933"/>
            <a:ext cx="3810000" cy="2192867"/>
          </a:xfrm>
          <a:prstGeom prst="rect">
            <a:avLst/>
          </a:prstGeom>
          <a:noFill/>
        </p:spPr>
        <p:txBody>
          <a:bodyPr vert="horz" lIns="81626" tIns="40813" rIns="81626" bIns="40813" rtlCol="0" anchor="ctr">
            <a:normAutofit/>
          </a:bodyPr>
          <a:lstStyle>
            <a:lvl1pPr algn="l">
              <a:defRPr sz="3600" b="1">
                <a:solidFill>
                  <a:schemeClr val="bg1"/>
                </a:solidFill>
                <a:latin typeface="Century Gothic" panose="020B0502020202020204" pitchFamily="34" charset="0"/>
              </a:defRPr>
            </a:lvl1pPr>
          </a:lstStyle>
          <a:p>
            <a:r>
              <a:rPr lang="en-US" dirty="0"/>
              <a:t>Click to edit Master title </a:t>
            </a:r>
            <a:br>
              <a:rPr lang="en-US" dirty="0"/>
            </a:br>
            <a:r>
              <a:rPr lang="en-US" dirty="0"/>
              <a:t>style</a:t>
            </a:r>
          </a:p>
        </p:txBody>
      </p:sp>
      <p:sp>
        <p:nvSpPr>
          <p:cNvPr id="15" name="Text Placeholder 2">
            <a:extLst>
              <a:ext uri="{FF2B5EF4-FFF2-40B4-BE49-F238E27FC236}">
                <a16:creationId xmlns:a16="http://schemas.microsoft.com/office/drawing/2014/main" id="{F9B6DE19-945A-594B-84F7-681B74B6D68B}"/>
              </a:ext>
            </a:extLst>
          </p:cNvPr>
          <p:cNvSpPr>
            <a:spLocks noGrp="1"/>
          </p:cNvSpPr>
          <p:nvPr>
            <p:ph type="body" sz="quarter" idx="13" hasCustomPrompt="1"/>
          </p:nvPr>
        </p:nvSpPr>
        <p:spPr>
          <a:xfrm>
            <a:off x="787400" y="4318000"/>
            <a:ext cx="3327400" cy="1295400"/>
          </a:xfrm>
          <a:prstGeom prst="rect">
            <a:avLst/>
          </a:prstGeom>
        </p:spPr>
        <p:txBody>
          <a:bodyPr/>
          <a:lstStyle>
            <a:lvl1pPr marL="0" indent="0">
              <a:buNone/>
              <a:defRPr sz="1600">
                <a:solidFill>
                  <a:schemeClr val="bg1"/>
                </a:solidFill>
              </a:defRPr>
            </a:lvl1pPr>
          </a:lstStyle>
          <a:p>
            <a:pPr lvl="0"/>
            <a:r>
              <a:rPr lang="en-US" dirty="0"/>
              <a:t>Click to edit Master text styles</a:t>
            </a:r>
          </a:p>
        </p:txBody>
      </p:sp>
      <p:pic>
        <p:nvPicPr>
          <p:cNvPr id="9" name="Picture 8" descr="image002">
            <a:extLst>
              <a:ext uri="{FF2B5EF4-FFF2-40B4-BE49-F238E27FC236}">
                <a16:creationId xmlns:a16="http://schemas.microsoft.com/office/drawing/2014/main" id="{573634D6-87C5-A340-93C6-195B1A473D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55942" y="381000"/>
            <a:ext cx="2083258" cy="50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14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pPr/>
              <a:t>‹#›</a:t>
            </a:fld>
            <a:endParaRPr lang="en-US" dirty="0"/>
          </a:p>
        </p:txBody>
      </p:sp>
      <p:graphicFrame>
        <p:nvGraphicFramePr>
          <p:cNvPr id="8" name="Table 7"/>
          <p:cNvGraphicFramePr>
            <a:graphicFrameLocks noGrp="1"/>
          </p:cNvGraphicFramePr>
          <p:nvPr userDrawn="1">
            <p:extLst>
              <p:ext uri="{D42A27DB-BD31-4B8C-83A1-F6EECF244321}">
                <p14:modId xmlns:p14="http://schemas.microsoft.com/office/powerpoint/2010/main" val="4275723050"/>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NORTHEAST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343232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2976823011"/>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NORTHWEST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pic>
        <p:nvPicPr>
          <p:cNvPr id="6" name="Picture 5">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156448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567223854"/>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WEST</a:t>
                      </a:r>
                    </a:p>
                  </a:txBody>
                  <a:tcPr anchor="ctr">
                    <a:solidFill>
                      <a:schemeClr val="accent6">
                        <a:lumMod val="75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pic>
        <p:nvPicPr>
          <p:cNvPr id="6" name="Picture 5">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22771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pPr/>
              <a:t>‹#›</a:t>
            </a:fld>
            <a:endParaRPr lang="en-US" dirty="0"/>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352800" cy="2192867"/>
          </a:xfrm>
          <a:prstGeom prst="rect">
            <a:avLst/>
          </a:prstGeom>
        </p:spPr>
        <p:txBody>
          <a:bodyPr/>
          <a:lstStyle>
            <a:lvl1pPr>
              <a:defRPr>
                <a:latin typeface="Century Gothic" panose="020B0502020202020204" pitchFamily="34" charset="0"/>
              </a:defRPr>
            </a:lvl1pPr>
          </a:lstStyle>
          <a:p>
            <a:endParaRPr lang="en-US" dirty="0">
              <a:solidFill>
                <a:schemeClr val="tx1">
                  <a:lumMod val="65000"/>
                  <a:lumOff val="35000"/>
                </a:schemeClr>
              </a:solidFill>
            </a:endParaRPr>
          </a:p>
        </p:txBody>
      </p:sp>
      <p:sp>
        <p:nvSpPr>
          <p:cNvPr id="10" name="Rectangle 9">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C15E34E-3D80-3C40-8CAA-3A056E49AE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7875" y="-16731"/>
            <a:ext cx="1948250" cy="62633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0400" y="685800"/>
            <a:ext cx="6172200" cy="5486400"/>
          </a:xfrm>
          <a:prstGeom prst="rect">
            <a:avLst/>
          </a:prstGeom>
        </p:spPr>
      </p:pic>
    </p:spTree>
    <p:extLst>
      <p:ext uri="{BB962C8B-B14F-4D97-AF65-F5344CB8AC3E}">
        <p14:creationId xmlns:p14="http://schemas.microsoft.com/office/powerpoint/2010/main" val="143719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868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spTree>
    <p:extLst>
      <p:ext uri="{BB962C8B-B14F-4D97-AF65-F5344CB8AC3E}">
        <p14:creationId xmlns:p14="http://schemas.microsoft.com/office/powerpoint/2010/main" val="1645746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2387842489"/>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1" dirty="0">
                          <a:solidFill>
                            <a:schemeClr val="bg1"/>
                          </a:solidFill>
                          <a:latin typeface="Century Gothic" panose="020B0502020202020204" pitchFamily="34" charset="0"/>
                        </a:rPr>
                        <a:t>BREVARD</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8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841687906"/>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FLAGLER</a:t>
                      </a:r>
                    </a:p>
                  </a:txBody>
                  <a:tcPr anchor="ctr">
                    <a:solidFill>
                      <a:schemeClr val="accent6">
                        <a:lumMod val="75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661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148530749"/>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ST. JOHNS</a:t>
                      </a:r>
                    </a:p>
                  </a:txBody>
                  <a:tcPr anchor="ctr">
                    <a:solidFill>
                      <a:schemeClr val="accent6">
                        <a:lumMod val="75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66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2117898129"/>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75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75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66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563663188"/>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VOLUSIA</a:t>
                      </a:r>
                    </a:p>
                  </a:txBody>
                  <a:tcPr anchor="ctr">
                    <a:solidFill>
                      <a:schemeClr val="accent6">
                        <a:lumMod val="75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66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pPr/>
              <a:t>‹#›</a:t>
            </a:fld>
            <a:endParaRPr lang="en-US" dirty="0"/>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505200" cy="2192867"/>
          </a:xfrm>
          <a:prstGeom prst="rect">
            <a:avLst/>
          </a:prstGeom>
        </p:spPr>
        <p:txBody>
          <a:bodyPr/>
          <a:lstStyle>
            <a:lvl1pPr>
              <a:defRPr baseline="0">
                <a:latin typeface="Century Gothic" panose="020B0502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216972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2"/>
            <a:ext cx="2133600" cy="365125"/>
          </a:xfrm>
          <a:prstGeom prst="rect">
            <a:avLst/>
          </a:prstGeom>
        </p:spPr>
        <p:txBody>
          <a:bodyPr/>
          <a:lstStyle/>
          <a:p>
            <a:fld id="{D9B01967-5041-460C-B0C9-F23132A97954}" type="datetime1">
              <a:rPr lang="en-US" smtClean="0"/>
              <a:t>10/10/2019</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058400" y="4876800"/>
            <a:ext cx="2133600" cy="365125"/>
          </a:xfrm>
        </p:spPr>
        <p:txBody>
          <a:bodyPr/>
          <a:lstStyle/>
          <a:p>
            <a:fld id="{9136C620-1B4E-4ACC-AB66-4612ABE5906B}"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969828"/>
            <a:ext cx="7620001" cy="588818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582" y="4475669"/>
            <a:ext cx="1107220" cy="2382331"/>
          </a:xfrm>
          <a:prstGeom prst="rect">
            <a:avLst/>
          </a:prstGeom>
        </p:spPr>
      </p:pic>
      <p:sp>
        <p:nvSpPr>
          <p:cNvPr id="8" name="TextBox 7"/>
          <p:cNvSpPr txBox="1"/>
          <p:nvPr userDrawn="1"/>
        </p:nvSpPr>
        <p:spPr>
          <a:xfrm>
            <a:off x="5412449" y="6156173"/>
            <a:ext cx="2785425" cy="320857"/>
          </a:xfrm>
          <a:prstGeom prst="rect">
            <a:avLst/>
          </a:prstGeom>
          <a:noFill/>
        </p:spPr>
        <p:txBody>
          <a:bodyPr wrap="square" rtlCol="0">
            <a:spAutoFit/>
          </a:bodyPr>
          <a:lstStyle/>
          <a:p>
            <a:pPr algn="r"/>
            <a:r>
              <a:rPr lang="en-US" sz="1485" b="1" dirty="0">
                <a:solidFill>
                  <a:srgbClr val="00B0F0"/>
                </a:solidFill>
                <a:latin typeface="Century Gothic" panose="020B0502020202020204" pitchFamily="34" charset="0"/>
                <a:ea typeface="Avenir Heavy" charset="0"/>
                <a:cs typeface="Avenir Heavy" charset="0"/>
              </a:rPr>
              <a:t>BlueMedicare means more</a:t>
            </a:r>
          </a:p>
        </p:txBody>
      </p:sp>
      <p:sp>
        <p:nvSpPr>
          <p:cNvPr id="10" name="Subtitle 2"/>
          <p:cNvSpPr>
            <a:spLocks noGrp="1"/>
          </p:cNvSpPr>
          <p:nvPr>
            <p:ph type="subTitle" idx="1"/>
          </p:nvPr>
        </p:nvSpPr>
        <p:spPr>
          <a:xfrm>
            <a:off x="2819400" y="1981200"/>
            <a:ext cx="4355122" cy="2895600"/>
          </a:xfrm>
          <a:prstGeom prst="rect">
            <a:avLst/>
          </a:prstGeom>
        </p:spPr>
        <p:txBody>
          <a:bodyPr>
            <a:normAutofit/>
          </a:bodyPr>
          <a:lstStyle>
            <a:lvl1pPr marL="0" indent="0">
              <a:buNone/>
              <a:defRPr>
                <a:latin typeface="Century Gothic" panose="020B0502020202020204" pitchFamily="34" charset="0"/>
              </a:defRPr>
            </a:lvl1pPr>
          </a:lstStyle>
          <a:p>
            <a:pPr algn="l"/>
            <a:r>
              <a:rPr lang="en-US" sz="5400" dirty="0">
                <a:solidFill>
                  <a:schemeClr val="bg1"/>
                </a:solidFill>
                <a:latin typeface="Avenir Book" charset="0"/>
                <a:ea typeface="Avenir Book" charset="0"/>
                <a:cs typeface="Avenir Book" charset="0"/>
              </a:rPr>
              <a:t>Headline copy </a:t>
            </a:r>
            <a:br>
              <a:rPr lang="en-US" sz="5400" dirty="0">
                <a:solidFill>
                  <a:schemeClr val="bg1"/>
                </a:solidFill>
                <a:latin typeface="Avenir Book" charset="0"/>
                <a:ea typeface="Avenir Book" charset="0"/>
                <a:cs typeface="Avenir Book" charset="0"/>
              </a:rPr>
            </a:br>
            <a:r>
              <a:rPr lang="en-US" sz="5400" dirty="0">
                <a:solidFill>
                  <a:schemeClr val="bg1"/>
                </a:solidFill>
                <a:latin typeface="Avenir Book" charset="0"/>
                <a:ea typeface="Avenir Book" charset="0"/>
                <a:cs typeface="Avenir Book" charset="0"/>
              </a:rPr>
              <a:t>  will go here </a:t>
            </a:r>
            <a:br>
              <a:rPr lang="en-US" sz="5400" dirty="0">
                <a:solidFill>
                  <a:schemeClr val="bg1"/>
                </a:solidFill>
                <a:latin typeface="Avenir Book" charset="0"/>
                <a:ea typeface="Avenir Book" charset="0"/>
                <a:cs typeface="Avenir Book" charset="0"/>
              </a:rPr>
            </a:br>
            <a:r>
              <a:rPr lang="en-US" sz="5400" dirty="0">
                <a:solidFill>
                  <a:schemeClr val="bg1"/>
                </a:solidFill>
                <a:latin typeface="Avenir Book" charset="0"/>
                <a:ea typeface="Avenir Book" charset="0"/>
                <a:cs typeface="Avenir Book" charset="0"/>
              </a:rPr>
              <a:t>     and here.</a:t>
            </a:r>
          </a:p>
        </p:txBody>
      </p:sp>
      <p:cxnSp>
        <p:nvCxnSpPr>
          <p:cNvPr id="11" name="Straight Connector 10"/>
          <p:cNvCxnSpPr/>
          <p:nvPr userDrawn="1"/>
        </p:nvCxnSpPr>
        <p:spPr>
          <a:xfrm>
            <a:off x="5181600" y="6477000"/>
            <a:ext cx="3027142"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457200"/>
            <a:ext cx="5296405" cy="990600"/>
          </a:xfrm>
          <a:prstGeom prst="rect">
            <a:avLst/>
          </a:prstGeom>
        </p:spPr>
      </p:pic>
    </p:spTree>
    <p:extLst>
      <p:ext uri="{BB962C8B-B14F-4D97-AF65-F5344CB8AC3E}">
        <p14:creationId xmlns:p14="http://schemas.microsoft.com/office/powerpoint/2010/main" val="271801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347BFA73-346E-44DA-B2C8-6E6C07840C10}" type="datetime1">
              <a:rPr lang="en-US" smtClean="0"/>
              <a:t>10/10/2019</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9136C620-1B4E-4ACC-AB66-4612ABE5906B}" type="slidenum">
              <a:rPr lang="en-US" smtClean="0"/>
              <a:pPr/>
              <a:t>‹#›</a:t>
            </a:fld>
            <a:endParaRPr lang="en-US" dirty="0"/>
          </a:p>
        </p:txBody>
      </p:sp>
    </p:spTree>
    <p:extLst>
      <p:ext uri="{BB962C8B-B14F-4D97-AF65-F5344CB8AC3E}">
        <p14:creationId xmlns:p14="http://schemas.microsoft.com/office/powerpoint/2010/main" val="3771600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pPr/>
              <a:t>‹#›</a:t>
            </a:fld>
            <a:endParaRPr lang="en-US" dirty="0"/>
          </a:p>
        </p:txBody>
      </p:sp>
      <p:sp>
        <p:nvSpPr>
          <p:cNvPr id="4" name="Rectangle 3"/>
          <p:cNvSpPr/>
          <p:nvPr userDrawn="1"/>
        </p:nvSpPr>
        <p:spPr>
          <a:xfrm>
            <a:off x="0" y="0"/>
            <a:ext cx="9144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52400" y="177800"/>
            <a:ext cx="6629400" cy="711200"/>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53634"/>
            <a:ext cx="3059910" cy="572303"/>
          </a:xfrm>
          <a:prstGeom prst="rect">
            <a:avLst/>
          </a:prstGeom>
        </p:spPr>
      </p:pic>
    </p:spTree>
    <p:extLst>
      <p:ext uri="{BB962C8B-B14F-4D97-AF65-F5344CB8AC3E}">
        <p14:creationId xmlns:p14="http://schemas.microsoft.com/office/powerpoint/2010/main" val="2998388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535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705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DD2F08-0AB3-414A-9A63-8B713D269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549" y="584200"/>
            <a:ext cx="10325100" cy="68834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304800"/>
            <a:ext cx="6324601" cy="685192"/>
          </a:xfrm>
          <a:prstGeom prst="rect">
            <a:avLst/>
          </a:prstGeom>
        </p:spPr>
      </p:pic>
      <p:sp>
        <p:nvSpPr>
          <p:cNvPr id="14" name="Title Placeholder 1">
            <a:extLst>
              <a:ext uri="{FF2B5EF4-FFF2-40B4-BE49-F238E27FC236}">
                <a16:creationId xmlns:a16="http://schemas.microsoft.com/office/drawing/2014/main" id="{6701CCD3-F511-EF4A-BB22-180332F4CFC6}"/>
              </a:ext>
            </a:extLst>
          </p:cNvPr>
          <p:cNvSpPr>
            <a:spLocks noGrp="1"/>
          </p:cNvSpPr>
          <p:nvPr>
            <p:ph type="title" hasCustomPrompt="1"/>
          </p:nvPr>
        </p:nvSpPr>
        <p:spPr>
          <a:xfrm>
            <a:off x="762001" y="2048933"/>
            <a:ext cx="3810000" cy="2192867"/>
          </a:xfrm>
          <a:prstGeom prst="rect">
            <a:avLst/>
          </a:prstGeom>
          <a:noFill/>
        </p:spPr>
        <p:txBody>
          <a:bodyPr vert="horz" lIns="81626" tIns="40813" rIns="81626" bIns="40813" rtlCol="0" anchor="ctr">
            <a:normAutofit/>
          </a:bodyPr>
          <a:lstStyle>
            <a:lvl1pPr algn="l">
              <a:defRPr sz="3600" b="1">
                <a:solidFill>
                  <a:schemeClr val="bg1"/>
                </a:solidFill>
                <a:latin typeface="Century Gothic" panose="020B0502020202020204" pitchFamily="34" charset="0"/>
              </a:defRPr>
            </a:lvl1pPr>
          </a:lstStyle>
          <a:p>
            <a:r>
              <a:rPr lang="en-US" dirty="0"/>
              <a:t>Click to edit Master title </a:t>
            </a:r>
            <a:br>
              <a:rPr lang="en-US" dirty="0"/>
            </a:br>
            <a:r>
              <a:rPr lang="en-US" dirty="0"/>
              <a:t>style</a:t>
            </a:r>
          </a:p>
        </p:txBody>
      </p:sp>
      <p:sp>
        <p:nvSpPr>
          <p:cNvPr id="15" name="Text Placeholder 2">
            <a:extLst>
              <a:ext uri="{FF2B5EF4-FFF2-40B4-BE49-F238E27FC236}">
                <a16:creationId xmlns:a16="http://schemas.microsoft.com/office/drawing/2014/main" id="{F9B6DE19-945A-594B-84F7-681B74B6D68B}"/>
              </a:ext>
            </a:extLst>
          </p:cNvPr>
          <p:cNvSpPr>
            <a:spLocks noGrp="1"/>
          </p:cNvSpPr>
          <p:nvPr>
            <p:ph type="body" sz="quarter" idx="13" hasCustomPrompt="1"/>
          </p:nvPr>
        </p:nvSpPr>
        <p:spPr>
          <a:xfrm>
            <a:off x="787400" y="4318000"/>
            <a:ext cx="3327400" cy="1295400"/>
          </a:xfrm>
          <a:prstGeom prst="rect">
            <a:avLst/>
          </a:prstGeom>
        </p:spPr>
        <p:txBody>
          <a:bodyPr/>
          <a:lstStyle>
            <a:lvl1pPr marL="0" indent="0">
              <a:buNone/>
              <a:defRPr sz="1600">
                <a:solidFill>
                  <a:schemeClr val="bg1"/>
                </a:solidFill>
              </a:defRPr>
            </a:lvl1pPr>
          </a:lstStyle>
          <a:p>
            <a:pPr lvl="0"/>
            <a:r>
              <a:rPr lang="en-US" dirty="0"/>
              <a:t>Click to edit Master text styles</a:t>
            </a:r>
          </a:p>
        </p:txBody>
      </p:sp>
      <p:pic>
        <p:nvPicPr>
          <p:cNvPr id="9" name="Picture 8" descr="image002">
            <a:extLst>
              <a:ext uri="{FF2B5EF4-FFF2-40B4-BE49-F238E27FC236}">
                <a16:creationId xmlns:a16="http://schemas.microsoft.com/office/drawing/2014/main" id="{573634D6-87C5-A340-93C6-195B1A473DE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55942" y="381000"/>
            <a:ext cx="2083258" cy="50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48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810000" cy="2192867"/>
          </a:xfrm>
          <a:prstGeom prst="rect">
            <a:avLst/>
          </a:prstGeom>
        </p:spPr>
        <p:txBody>
          <a:bodyPr/>
          <a:lstStyle>
            <a:lvl1pPr>
              <a:defRPr baseline="0">
                <a:latin typeface="Century Gothic" panose="020B0502020202020204" pitchFamily="34" charset="0"/>
              </a:defRPr>
            </a:lvl1pPr>
          </a:lstStyle>
          <a:p>
            <a:endParaRPr lang="en-US" dirty="0">
              <a:solidFill>
                <a:schemeClr val="tx1">
                  <a:lumMod val="65000"/>
                  <a:lumOff val="35000"/>
                </a:schemeClr>
              </a:solidFill>
            </a:endParaRPr>
          </a:p>
        </p:txBody>
      </p:sp>
      <p:pic>
        <p:nvPicPr>
          <p:cNvPr id="13" name="Picture 12">
            <a:extLst>
              <a:ext uri="{FF2B5EF4-FFF2-40B4-BE49-F238E27FC236}">
                <a16:creationId xmlns:a16="http://schemas.microsoft.com/office/drawing/2014/main" id="{417A73BE-3892-474C-96B9-929A805053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41550"/>
            <a:ext cx="1659925" cy="533639"/>
          </a:xfrm>
          <a:prstGeom prst="rect">
            <a:avLst/>
          </a:prstGeom>
        </p:spPr>
      </p:pic>
    </p:spTree>
    <p:extLst>
      <p:ext uri="{BB962C8B-B14F-4D97-AF65-F5344CB8AC3E}">
        <p14:creationId xmlns:p14="http://schemas.microsoft.com/office/powerpoint/2010/main" val="3740178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106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a:extLst>
              <a:ext uri="{FF2B5EF4-FFF2-40B4-BE49-F238E27FC236}">
                <a16:creationId xmlns:a16="http://schemas.microsoft.com/office/drawing/2014/main" id="{4DBCE220-E875-804D-B05D-9F47840908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72084"/>
            <a:ext cx="5334000" cy="565265"/>
          </a:xfrm>
          <a:prstGeom prst="rect">
            <a:avLst/>
          </a:prstGeom>
        </p:spPr>
      </p:pic>
      <p:pic>
        <p:nvPicPr>
          <p:cNvPr id="14" name="Picture 13">
            <a:extLst>
              <a:ext uri="{FF2B5EF4-FFF2-40B4-BE49-F238E27FC236}">
                <a16:creationId xmlns:a16="http://schemas.microsoft.com/office/drawing/2014/main" id="{417A73BE-3892-474C-96B9-929A805053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9400" y="41550"/>
            <a:ext cx="1659925" cy="533639"/>
          </a:xfrm>
          <a:prstGeom prst="rect">
            <a:avLst/>
          </a:prstGeom>
        </p:spPr>
      </p:pic>
    </p:spTree>
    <p:extLst>
      <p:ext uri="{BB962C8B-B14F-4D97-AF65-F5344CB8AC3E}">
        <p14:creationId xmlns:p14="http://schemas.microsoft.com/office/powerpoint/2010/main" val="1040533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722323584"/>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20000"/>
                        <a:lumOff val="80000"/>
                      </a:schemeClr>
                    </a:solidFill>
                  </a:tcPr>
                </a:tc>
                <a:tc>
                  <a:txBody>
                    <a:bodyPr/>
                    <a:lstStyle/>
                    <a:p>
                      <a:pPr algn="ctr"/>
                      <a:r>
                        <a:rPr lang="en-US" sz="1050" b="1" dirty="0">
                          <a:solidFill>
                            <a:schemeClr val="bg1"/>
                          </a:solidFill>
                          <a:latin typeface="Century Gothic" panose="020B0502020202020204" pitchFamily="34" charset="0"/>
                        </a:rPr>
                        <a:t>CENTRAL</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20000"/>
                        <a:lumOff val="80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20000"/>
                        <a:lumOff val="8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693" y="60867"/>
            <a:ext cx="3658307" cy="396333"/>
          </a:xfrm>
          <a:prstGeom prst="rect">
            <a:avLst/>
          </a:prstGeom>
        </p:spPr>
      </p:pic>
      <p:pic>
        <p:nvPicPr>
          <p:cNvPr id="9"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426434"/>
            <a:ext cx="1066800" cy="25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34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997354583"/>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NORTHEAST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693" y="60867"/>
            <a:ext cx="3658307" cy="396333"/>
          </a:xfrm>
          <a:prstGeom prst="rect">
            <a:avLst/>
          </a:prstGeom>
        </p:spPr>
      </p:pic>
      <p:pic>
        <p:nvPicPr>
          <p:cNvPr id="9"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426434"/>
            <a:ext cx="1066800" cy="25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33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868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sp>
        <p:nvSpPr>
          <p:cNvPr id="12" name="Rectangle 11">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DBCE220-E875-804D-B05D-9F47840908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72084"/>
            <a:ext cx="5334000" cy="565265"/>
          </a:xfrm>
          <a:prstGeom prst="rect">
            <a:avLst/>
          </a:prstGeom>
        </p:spPr>
      </p:pic>
      <p:pic>
        <p:nvPicPr>
          <p:cNvPr id="14" name="Picture 13">
            <a:extLst>
              <a:ext uri="{FF2B5EF4-FFF2-40B4-BE49-F238E27FC236}">
                <a16:creationId xmlns:a16="http://schemas.microsoft.com/office/drawing/2014/main" id="{417A73BE-3892-474C-96B9-929A805053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9400" y="41550"/>
            <a:ext cx="1659925" cy="533639"/>
          </a:xfrm>
          <a:prstGeom prst="rect">
            <a:avLst/>
          </a:prstGeom>
        </p:spPr>
      </p:pic>
    </p:spTree>
    <p:extLst>
      <p:ext uri="{BB962C8B-B14F-4D97-AF65-F5344CB8AC3E}">
        <p14:creationId xmlns:p14="http://schemas.microsoft.com/office/powerpoint/2010/main" val="608331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810000" cy="2192867"/>
          </a:xfrm>
          <a:prstGeom prst="rect">
            <a:avLst/>
          </a:prstGeom>
        </p:spPr>
        <p:txBody>
          <a:bodyPr/>
          <a:lstStyle>
            <a:lvl1pPr>
              <a:defRPr>
                <a:latin typeface="Century Gothic" panose="020B0502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479656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868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a:extLst>
              <a:ext uri="{FF2B5EF4-FFF2-40B4-BE49-F238E27FC236}">
                <a16:creationId xmlns:a16="http://schemas.microsoft.com/office/drawing/2014/main" id="{4DBCE220-E875-804D-B05D-9F47840908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88679"/>
            <a:ext cx="5334000" cy="565265"/>
          </a:xfrm>
          <a:prstGeom prst="rect">
            <a:avLst/>
          </a:prstGeom>
        </p:spPr>
      </p:pic>
    </p:spTree>
    <p:extLst>
      <p:ext uri="{BB962C8B-B14F-4D97-AF65-F5344CB8AC3E}">
        <p14:creationId xmlns:p14="http://schemas.microsoft.com/office/powerpoint/2010/main" val="1201886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3258436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113212404"/>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CENTRAL</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39546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089513004"/>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NORTHEAST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867418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1397535720"/>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NORTHWEST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218310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548143546"/>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WEST</a:t>
                      </a:r>
                    </a:p>
                  </a:txBody>
                  <a:tcPr anchor="ctr">
                    <a:solidFill>
                      <a:schemeClr val="accent6">
                        <a:lumMod val="75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2658292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810000" cy="2192867"/>
          </a:xfrm>
          <a:prstGeom prst="rect">
            <a:avLst/>
          </a:prstGeom>
        </p:spPr>
        <p:txBody>
          <a:bodyPr/>
          <a:lstStyle>
            <a:lvl1pPr>
              <a:defRPr>
                <a:latin typeface="Century Gothic" panose="020B0502020202020204" pitchFamily="34" charset="0"/>
              </a:defRPr>
            </a:lvl1pPr>
          </a:lstStyle>
          <a:p>
            <a:endParaRPr lang="en-US" dirty="0">
              <a:solidFill>
                <a:schemeClr val="tx1">
                  <a:lumMod val="65000"/>
                  <a:lumOff val="35000"/>
                </a:schemeClr>
              </a:solidFill>
            </a:endParaRPr>
          </a:p>
        </p:txBody>
      </p:sp>
      <p:sp>
        <p:nvSpPr>
          <p:cNvPr id="10" name="Rectangle 9">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a:extLst>
              <a:ext uri="{FF2B5EF4-FFF2-40B4-BE49-F238E27FC236}">
                <a16:creationId xmlns:a16="http://schemas.microsoft.com/office/drawing/2014/main" id="{2C15E34E-3D80-3C40-8CAA-3A056E49AE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7875" y="-16731"/>
            <a:ext cx="1948250" cy="62633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0400" y="685800"/>
            <a:ext cx="6172200" cy="5486400"/>
          </a:xfrm>
          <a:prstGeom prst="rect">
            <a:avLst/>
          </a:prstGeom>
        </p:spPr>
      </p:pic>
    </p:spTree>
    <p:extLst>
      <p:ext uri="{BB962C8B-B14F-4D97-AF65-F5344CB8AC3E}">
        <p14:creationId xmlns:p14="http://schemas.microsoft.com/office/powerpoint/2010/main" val="3490424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868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a:extLst>
              <a:ext uri="{FF2B5EF4-FFF2-40B4-BE49-F238E27FC236}">
                <a16:creationId xmlns:a16="http://schemas.microsoft.com/office/drawing/2014/main" id="{2C15E34E-3D80-3C40-8CAA-3A056E49AE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7875" y="-16731"/>
            <a:ext cx="1948250" cy="626331"/>
          </a:xfrm>
          <a:prstGeom prst="rect">
            <a:avLst/>
          </a:prstGeom>
        </p:spPr>
      </p:pic>
    </p:spTree>
    <p:extLst>
      <p:ext uri="{BB962C8B-B14F-4D97-AF65-F5344CB8AC3E}">
        <p14:creationId xmlns:p14="http://schemas.microsoft.com/office/powerpoint/2010/main" val="3756224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156904550"/>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1" dirty="0">
                          <a:solidFill>
                            <a:schemeClr val="bg1"/>
                          </a:solidFill>
                          <a:latin typeface="Century Gothic" panose="020B0502020202020204" pitchFamily="34" charset="0"/>
                        </a:rPr>
                        <a:t>BREVARD</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15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pPr/>
              <a:t>‹#›</a:t>
            </a:fld>
            <a:endParaRPr lang="en-US" dirty="0"/>
          </a:p>
        </p:txBody>
      </p:sp>
      <p:graphicFrame>
        <p:nvGraphicFramePr>
          <p:cNvPr id="8" name="Table 7"/>
          <p:cNvGraphicFramePr>
            <a:graphicFrameLocks noGrp="1"/>
          </p:cNvGraphicFramePr>
          <p:nvPr userDrawn="1">
            <p:extLst>
              <p:ext uri="{D42A27DB-BD31-4B8C-83A1-F6EECF244321}">
                <p14:modId xmlns:p14="http://schemas.microsoft.com/office/powerpoint/2010/main" val="630885448"/>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CENTRAL</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693" y="60867"/>
            <a:ext cx="3658307" cy="396333"/>
          </a:xfrm>
          <a:prstGeom prst="rect">
            <a:avLst/>
          </a:prstGeom>
        </p:spPr>
      </p:pic>
      <p:pic>
        <p:nvPicPr>
          <p:cNvPr id="7"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426434"/>
            <a:ext cx="1066800" cy="25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14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1505824257"/>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FLAGLER</a:t>
                      </a:r>
                    </a:p>
                  </a:txBody>
                  <a:tcPr anchor="ctr">
                    <a:solidFill>
                      <a:schemeClr val="accent6">
                        <a:lumMod val="75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73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2010546665"/>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ST. JOHNS</a:t>
                      </a:r>
                    </a:p>
                  </a:txBody>
                  <a:tcPr anchor="ctr">
                    <a:solidFill>
                      <a:schemeClr val="accent6">
                        <a:lumMod val="75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842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1122607349"/>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SEMINOLE</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638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116893181"/>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VOLUSIA</a:t>
                      </a:r>
                    </a:p>
                  </a:txBody>
                  <a:tcPr anchor="ctr">
                    <a:solidFill>
                      <a:schemeClr val="accent6">
                        <a:lumMod val="75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034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DD2F08-0AB3-414A-9A63-8B713D269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549" y="584200"/>
            <a:ext cx="10325100" cy="68834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304800"/>
            <a:ext cx="6324601" cy="685192"/>
          </a:xfrm>
          <a:prstGeom prst="rect">
            <a:avLst/>
          </a:prstGeom>
        </p:spPr>
      </p:pic>
      <p:sp>
        <p:nvSpPr>
          <p:cNvPr id="14" name="Title Placeholder 1">
            <a:extLst>
              <a:ext uri="{FF2B5EF4-FFF2-40B4-BE49-F238E27FC236}">
                <a16:creationId xmlns:a16="http://schemas.microsoft.com/office/drawing/2014/main" id="{6701CCD3-F511-EF4A-BB22-180332F4CFC6}"/>
              </a:ext>
            </a:extLst>
          </p:cNvPr>
          <p:cNvSpPr>
            <a:spLocks noGrp="1"/>
          </p:cNvSpPr>
          <p:nvPr>
            <p:ph type="title" hasCustomPrompt="1"/>
          </p:nvPr>
        </p:nvSpPr>
        <p:spPr>
          <a:xfrm>
            <a:off x="762001" y="2048933"/>
            <a:ext cx="3810000" cy="2192867"/>
          </a:xfrm>
          <a:prstGeom prst="rect">
            <a:avLst/>
          </a:prstGeom>
          <a:noFill/>
        </p:spPr>
        <p:txBody>
          <a:bodyPr vert="horz" lIns="81626" tIns="40813" rIns="81626" bIns="40813" rtlCol="0" anchor="ctr">
            <a:normAutofit/>
          </a:bodyPr>
          <a:lstStyle>
            <a:lvl1pPr algn="l">
              <a:defRPr sz="3600" b="1">
                <a:solidFill>
                  <a:schemeClr val="bg1"/>
                </a:solidFill>
                <a:latin typeface="Century Gothic" panose="020B0502020202020204" pitchFamily="34" charset="0"/>
              </a:defRPr>
            </a:lvl1pPr>
          </a:lstStyle>
          <a:p>
            <a:r>
              <a:rPr lang="en-US" dirty="0"/>
              <a:t>Click to edit Master title </a:t>
            </a:r>
            <a:br>
              <a:rPr lang="en-US" dirty="0"/>
            </a:br>
            <a:r>
              <a:rPr lang="en-US" dirty="0"/>
              <a:t>style</a:t>
            </a:r>
          </a:p>
        </p:txBody>
      </p:sp>
      <p:sp>
        <p:nvSpPr>
          <p:cNvPr id="15" name="Text Placeholder 2">
            <a:extLst>
              <a:ext uri="{FF2B5EF4-FFF2-40B4-BE49-F238E27FC236}">
                <a16:creationId xmlns:a16="http://schemas.microsoft.com/office/drawing/2014/main" id="{F9B6DE19-945A-594B-84F7-681B74B6D68B}"/>
              </a:ext>
            </a:extLst>
          </p:cNvPr>
          <p:cNvSpPr>
            <a:spLocks noGrp="1"/>
          </p:cNvSpPr>
          <p:nvPr>
            <p:ph type="body" sz="quarter" idx="13" hasCustomPrompt="1"/>
          </p:nvPr>
        </p:nvSpPr>
        <p:spPr>
          <a:xfrm>
            <a:off x="787400" y="4318000"/>
            <a:ext cx="3327400" cy="1295400"/>
          </a:xfrm>
          <a:prstGeom prst="rect">
            <a:avLst/>
          </a:prstGeom>
        </p:spPr>
        <p:txBody>
          <a:bodyPr/>
          <a:lstStyle>
            <a:lvl1pPr marL="0" indent="0">
              <a:buNone/>
              <a:defRPr sz="1600">
                <a:solidFill>
                  <a:schemeClr val="bg1"/>
                </a:solidFill>
              </a:defRPr>
            </a:lvl1pPr>
          </a:lstStyle>
          <a:p>
            <a:pPr lvl="0"/>
            <a:r>
              <a:rPr lang="en-US" dirty="0"/>
              <a:t>Click to edit Master text styles</a:t>
            </a:r>
          </a:p>
        </p:txBody>
      </p:sp>
      <p:pic>
        <p:nvPicPr>
          <p:cNvPr id="9" name="Picture 8" descr="image002">
            <a:extLst>
              <a:ext uri="{FF2B5EF4-FFF2-40B4-BE49-F238E27FC236}">
                <a16:creationId xmlns:a16="http://schemas.microsoft.com/office/drawing/2014/main" id="{573634D6-87C5-A340-93C6-195B1A473DE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55942" y="381000"/>
            <a:ext cx="2083258" cy="50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96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810000" cy="2192867"/>
          </a:xfrm>
          <a:prstGeom prst="rect">
            <a:avLst/>
          </a:prstGeom>
        </p:spPr>
        <p:txBody>
          <a:bodyPr/>
          <a:lstStyle>
            <a:lvl1pPr>
              <a:defRPr baseline="0">
                <a:latin typeface="Century Gothic" panose="020B0502020202020204" pitchFamily="34" charset="0"/>
              </a:defRPr>
            </a:lvl1pPr>
          </a:lstStyle>
          <a:p>
            <a:endParaRPr lang="en-US" dirty="0">
              <a:solidFill>
                <a:schemeClr val="tx1">
                  <a:lumMod val="65000"/>
                  <a:lumOff val="35000"/>
                </a:schemeClr>
              </a:solidFill>
            </a:endParaRPr>
          </a:p>
        </p:txBody>
      </p:sp>
      <p:sp>
        <p:nvSpPr>
          <p:cNvPr id="11" name="Rectangle 10">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a:extLst>
              <a:ext uri="{FF2B5EF4-FFF2-40B4-BE49-F238E27FC236}">
                <a16:creationId xmlns:a16="http://schemas.microsoft.com/office/drawing/2014/main" id="{4DBCE220-E875-804D-B05D-9F47840908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72084"/>
            <a:ext cx="5334000" cy="565265"/>
          </a:xfrm>
          <a:prstGeom prst="rect">
            <a:avLst/>
          </a:prstGeom>
        </p:spPr>
      </p:pic>
      <p:pic>
        <p:nvPicPr>
          <p:cNvPr id="13" name="Picture 12">
            <a:extLst>
              <a:ext uri="{FF2B5EF4-FFF2-40B4-BE49-F238E27FC236}">
                <a16:creationId xmlns:a16="http://schemas.microsoft.com/office/drawing/2014/main" id="{417A73BE-3892-474C-96B9-929A805053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9400" y="41550"/>
            <a:ext cx="1659925" cy="5336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00400" y="685800"/>
            <a:ext cx="6172200" cy="5486400"/>
          </a:xfrm>
          <a:prstGeom prst="rect">
            <a:avLst/>
          </a:prstGeom>
        </p:spPr>
      </p:pic>
    </p:spTree>
    <p:extLst>
      <p:ext uri="{BB962C8B-B14F-4D97-AF65-F5344CB8AC3E}">
        <p14:creationId xmlns:p14="http://schemas.microsoft.com/office/powerpoint/2010/main" val="121703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106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a:extLst>
              <a:ext uri="{FF2B5EF4-FFF2-40B4-BE49-F238E27FC236}">
                <a16:creationId xmlns:a16="http://schemas.microsoft.com/office/drawing/2014/main" id="{4DBCE220-E875-804D-B05D-9F47840908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72084"/>
            <a:ext cx="5334000" cy="565265"/>
          </a:xfrm>
          <a:prstGeom prst="rect">
            <a:avLst/>
          </a:prstGeom>
        </p:spPr>
      </p:pic>
      <p:pic>
        <p:nvPicPr>
          <p:cNvPr id="14" name="Picture 13">
            <a:extLst>
              <a:ext uri="{FF2B5EF4-FFF2-40B4-BE49-F238E27FC236}">
                <a16:creationId xmlns:a16="http://schemas.microsoft.com/office/drawing/2014/main" id="{417A73BE-3892-474C-96B9-929A805053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9400" y="41550"/>
            <a:ext cx="1659925" cy="533639"/>
          </a:xfrm>
          <a:prstGeom prst="rect">
            <a:avLst/>
          </a:prstGeom>
        </p:spPr>
      </p:pic>
    </p:spTree>
    <p:extLst>
      <p:ext uri="{BB962C8B-B14F-4D97-AF65-F5344CB8AC3E}">
        <p14:creationId xmlns:p14="http://schemas.microsoft.com/office/powerpoint/2010/main" val="2308431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2070098173"/>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CENTRAL</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693" y="60867"/>
            <a:ext cx="3658307" cy="396333"/>
          </a:xfrm>
          <a:prstGeom prst="rect">
            <a:avLst/>
          </a:prstGeom>
        </p:spPr>
      </p:pic>
      <p:pic>
        <p:nvPicPr>
          <p:cNvPr id="9"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426434"/>
            <a:ext cx="1066800" cy="25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687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879098527"/>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NORTHEAST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693" y="60867"/>
            <a:ext cx="3658307" cy="396333"/>
          </a:xfrm>
          <a:prstGeom prst="rect">
            <a:avLst/>
          </a:prstGeom>
        </p:spPr>
      </p:pic>
      <p:pic>
        <p:nvPicPr>
          <p:cNvPr id="9"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426434"/>
            <a:ext cx="1066800" cy="25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462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810000" cy="2192867"/>
          </a:xfrm>
          <a:prstGeom prst="rect">
            <a:avLst/>
          </a:prstGeom>
        </p:spPr>
        <p:txBody>
          <a:bodyPr/>
          <a:lstStyle>
            <a:lvl1pPr>
              <a:defRPr>
                <a:latin typeface="Century Gothic" panose="020B0502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165206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pPr/>
              <a:t>‹#›</a:t>
            </a:fld>
            <a:endParaRPr lang="en-US" dirty="0"/>
          </a:p>
        </p:txBody>
      </p:sp>
      <p:graphicFrame>
        <p:nvGraphicFramePr>
          <p:cNvPr id="8" name="Table 7"/>
          <p:cNvGraphicFramePr>
            <a:graphicFrameLocks noGrp="1"/>
          </p:cNvGraphicFramePr>
          <p:nvPr userDrawn="1">
            <p:extLst>
              <p:ext uri="{D42A27DB-BD31-4B8C-83A1-F6EECF244321}">
                <p14:modId xmlns:p14="http://schemas.microsoft.com/office/powerpoint/2010/main" val="527301761"/>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NORTHEAST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693" y="60867"/>
            <a:ext cx="3658307" cy="396333"/>
          </a:xfrm>
          <a:prstGeom prst="rect">
            <a:avLst/>
          </a:prstGeom>
        </p:spPr>
      </p:pic>
      <p:pic>
        <p:nvPicPr>
          <p:cNvPr id="9"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426434"/>
            <a:ext cx="1066800" cy="25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141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868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a:extLst>
              <a:ext uri="{FF2B5EF4-FFF2-40B4-BE49-F238E27FC236}">
                <a16:creationId xmlns:a16="http://schemas.microsoft.com/office/drawing/2014/main" id="{4DBCE220-E875-804D-B05D-9F47840908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88679"/>
            <a:ext cx="5334000" cy="565265"/>
          </a:xfrm>
          <a:prstGeom prst="rect">
            <a:avLst/>
          </a:prstGeom>
        </p:spPr>
      </p:pic>
    </p:spTree>
    <p:extLst>
      <p:ext uri="{BB962C8B-B14F-4D97-AF65-F5344CB8AC3E}">
        <p14:creationId xmlns:p14="http://schemas.microsoft.com/office/powerpoint/2010/main" val="4222331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956017110"/>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1" dirty="0">
                          <a:solidFill>
                            <a:schemeClr val="bg1"/>
                          </a:solidFill>
                          <a:latin typeface="Century Gothic" panose="020B0502020202020204" pitchFamily="34" charset="0"/>
                        </a:rPr>
                        <a:t>SOUTH</a:t>
                      </a:r>
                    </a:p>
                  </a:txBody>
                  <a:tcPr anchor="ctr">
                    <a:solidFill>
                      <a:schemeClr val="accent6">
                        <a:lumMod val="75000"/>
                      </a:schemeClr>
                    </a:solidFill>
                  </a:tcPr>
                </a:tc>
                <a:tc>
                  <a:txBody>
                    <a:bodyPr/>
                    <a:lstStyle/>
                    <a:p>
                      <a:pPr algn="ctr"/>
                      <a:r>
                        <a:rPr lang="en-US" sz="1050" b="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2594861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2019216369"/>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CENTRAL</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3098247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2428107397"/>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NORTHEAST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2974244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1714018495"/>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NORTHWEST</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24989150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246412503"/>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CENTRAL</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WEST</a:t>
                      </a:r>
                    </a:p>
                  </a:txBody>
                  <a:tcPr anchor="ctr">
                    <a:solidFill>
                      <a:schemeClr val="accent6">
                        <a:lumMod val="75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3703619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810000" cy="2192867"/>
          </a:xfrm>
          <a:prstGeom prst="rect">
            <a:avLst/>
          </a:prstGeom>
        </p:spPr>
        <p:txBody>
          <a:bodyPr/>
          <a:lstStyle>
            <a:lvl1pPr>
              <a:defRPr>
                <a:latin typeface="Century Gothic" panose="020B0502020202020204" pitchFamily="34" charset="0"/>
              </a:defRPr>
            </a:lvl1pPr>
          </a:lstStyle>
          <a:p>
            <a:endParaRPr lang="en-US" dirty="0">
              <a:solidFill>
                <a:schemeClr val="tx1">
                  <a:lumMod val="65000"/>
                  <a:lumOff val="35000"/>
                </a:schemeClr>
              </a:solidFill>
            </a:endParaRPr>
          </a:p>
        </p:txBody>
      </p:sp>
      <p:sp>
        <p:nvSpPr>
          <p:cNvPr id="10" name="Rectangle 9">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a:extLst>
              <a:ext uri="{FF2B5EF4-FFF2-40B4-BE49-F238E27FC236}">
                <a16:creationId xmlns:a16="http://schemas.microsoft.com/office/drawing/2014/main" id="{2C15E34E-3D80-3C40-8CAA-3A056E49AE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7875" y="-16731"/>
            <a:ext cx="1948250" cy="62633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0400" y="685800"/>
            <a:ext cx="6172200" cy="5486400"/>
          </a:xfrm>
          <a:prstGeom prst="rect">
            <a:avLst/>
          </a:prstGeom>
        </p:spPr>
      </p:pic>
    </p:spTree>
    <p:extLst>
      <p:ext uri="{BB962C8B-B14F-4D97-AF65-F5344CB8AC3E}">
        <p14:creationId xmlns:p14="http://schemas.microsoft.com/office/powerpoint/2010/main" val="10295931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868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a:extLst>
              <a:ext uri="{FF2B5EF4-FFF2-40B4-BE49-F238E27FC236}">
                <a16:creationId xmlns:a16="http://schemas.microsoft.com/office/drawing/2014/main" id="{61F46628-BC80-3A4F-A6F2-D6FD61418CA6}"/>
              </a:ext>
            </a:extLst>
          </p:cNvPr>
          <p:cNvSpPr/>
          <p:nvPr userDrawn="1"/>
        </p:nvSpPr>
        <p:spPr>
          <a:xfrm>
            <a:off x="0" y="-1"/>
            <a:ext cx="9144000" cy="626331"/>
          </a:xfrm>
          <a:prstGeom prst="rect">
            <a:avLst/>
          </a:prstGeom>
          <a:solidFill>
            <a:srgbClr val="009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a:extLst>
              <a:ext uri="{FF2B5EF4-FFF2-40B4-BE49-F238E27FC236}">
                <a16:creationId xmlns:a16="http://schemas.microsoft.com/office/drawing/2014/main" id="{2C15E34E-3D80-3C40-8CAA-3A056E49AE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7875" y="-16731"/>
            <a:ext cx="1948250" cy="626331"/>
          </a:xfrm>
          <a:prstGeom prst="rect">
            <a:avLst/>
          </a:prstGeom>
        </p:spPr>
      </p:pic>
    </p:spTree>
    <p:extLst>
      <p:ext uri="{BB962C8B-B14F-4D97-AF65-F5344CB8AC3E}">
        <p14:creationId xmlns:p14="http://schemas.microsoft.com/office/powerpoint/2010/main" val="3844663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653769257"/>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1" dirty="0">
                          <a:solidFill>
                            <a:schemeClr val="bg1"/>
                          </a:solidFill>
                          <a:latin typeface="Century Gothic" panose="020B0502020202020204" pitchFamily="34" charset="0"/>
                        </a:rPr>
                        <a:t>BREVARD</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010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599078466"/>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FLAGLER</a:t>
                      </a:r>
                    </a:p>
                  </a:txBody>
                  <a:tcPr anchor="ctr">
                    <a:solidFill>
                      <a:schemeClr val="accent6">
                        <a:lumMod val="75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33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B853A3-A7AE-415C-91F0-499C46E8BC3F}" type="slidenum">
              <a:rPr lang="en-US" smtClean="0"/>
              <a:pPr/>
              <a:t>‹#›</a:t>
            </a:fld>
            <a:endParaRPr lang="en-US" dirty="0"/>
          </a:p>
        </p:txBody>
      </p:sp>
      <p:sp>
        <p:nvSpPr>
          <p:cNvPr id="5" name="Text Placeholder 2">
            <a:extLst>
              <a:ext uri="{FF2B5EF4-FFF2-40B4-BE49-F238E27FC236}">
                <a16:creationId xmlns:a16="http://schemas.microsoft.com/office/drawing/2014/main" id="{C7FC3779-8A05-9D48-8405-2334F0AEC58C}"/>
              </a:ext>
            </a:extLst>
          </p:cNvPr>
          <p:cNvSpPr>
            <a:spLocks noGrp="1"/>
          </p:cNvSpPr>
          <p:nvPr>
            <p:ph type="body" sz="quarter" idx="13"/>
          </p:nvPr>
        </p:nvSpPr>
        <p:spPr>
          <a:xfrm>
            <a:off x="381000" y="4495800"/>
            <a:ext cx="3327400" cy="1295400"/>
          </a:xfrm>
          <a:prstGeom prst="rect">
            <a:avLst/>
          </a:prstGeom>
        </p:spPr>
        <p:txBody>
          <a:bodyPr/>
          <a:lstStyle/>
          <a:p>
            <a:endParaRPr lang="en-US" dirty="0">
              <a:solidFill>
                <a:schemeClr val="tx1">
                  <a:lumMod val="65000"/>
                  <a:lumOff val="35000"/>
                </a:schemeClr>
              </a:solidFill>
            </a:endParaRPr>
          </a:p>
        </p:txBody>
      </p:sp>
      <p:sp>
        <p:nvSpPr>
          <p:cNvPr id="9" name="Title 1">
            <a:extLst>
              <a:ext uri="{FF2B5EF4-FFF2-40B4-BE49-F238E27FC236}">
                <a16:creationId xmlns:a16="http://schemas.microsoft.com/office/drawing/2014/main" id="{A9FA1E17-5A0A-EC41-9AC8-D823B093BFCE}"/>
              </a:ext>
            </a:extLst>
          </p:cNvPr>
          <p:cNvSpPr>
            <a:spLocks noGrp="1"/>
          </p:cNvSpPr>
          <p:nvPr>
            <p:ph type="title"/>
          </p:nvPr>
        </p:nvSpPr>
        <p:spPr>
          <a:xfrm>
            <a:off x="381000" y="1981200"/>
            <a:ext cx="3505200" cy="2192867"/>
          </a:xfrm>
          <a:prstGeom prst="rect">
            <a:avLst/>
          </a:prstGeom>
        </p:spPr>
        <p:txBody>
          <a:bodyPr/>
          <a:lstStyle>
            <a:lvl1pPr>
              <a:defRPr>
                <a:latin typeface="Century Gothic" panose="020B0502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2505067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662755418"/>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ST. JOHNS</a:t>
                      </a:r>
                    </a:p>
                  </a:txBody>
                  <a:tcPr anchor="ctr">
                    <a:solidFill>
                      <a:schemeClr val="accent6">
                        <a:lumMod val="75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70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1739144529"/>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SEMINOLE</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VOLUSIA</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113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800998887"/>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BREVARD</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FLAGLER</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ST. JOHNS</a:t>
                      </a:r>
                    </a:p>
                  </a:txBody>
                  <a:tcPr anchor="ctr">
                    <a:solidFill>
                      <a:schemeClr val="accent6">
                        <a:lumMod val="40000"/>
                        <a:lumOff val="60000"/>
                      </a:schemeClr>
                    </a:solidFill>
                  </a:tcPr>
                </a:tc>
                <a:tc>
                  <a:txBody>
                    <a:bodyPr/>
                    <a:lstStyle/>
                    <a:p>
                      <a:pPr algn="ctr"/>
                      <a:r>
                        <a:rPr lang="en-US" sz="1050" b="0" dirty="0">
                          <a:solidFill>
                            <a:schemeClr val="bg1"/>
                          </a:solidFill>
                          <a:latin typeface="Century Gothic" panose="020B0502020202020204" pitchFamily="34" charset="0"/>
                        </a:rPr>
                        <a:t>SEMINOLE</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VOLUSIA</a:t>
                      </a:r>
                    </a:p>
                  </a:txBody>
                  <a:tcPr anchor="ctr">
                    <a:solidFill>
                      <a:schemeClr val="accent6">
                        <a:lumMod val="75000"/>
                      </a:schemeClr>
                    </a:solidFill>
                  </a:tcPr>
                </a:tc>
                <a:extLst>
                  <a:ext uri="{0D108BD9-81ED-4DB2-BD59-A6C34878D82A}">
                    <a16:rowId xmlns:a16="http://schemas.microsoft.com/office/drawing/2014/main" val="10001"/>
                  </a:ext>
                </a:extLst>
              </a:tr>
            </a:tbl>
          </a:graphicData>
        </a:graphic>
      </p:graphicFrame>
      <p:sp>
        <p:nvSpPr>
          <p:cNvPr id="4"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8" descr="image002">
            <a:extLst>
              <a:ext uri="{FF2B5EF4-FFF2-40B4-BE49-F238E27FC236}">
                <a16:creationId xmlns:a16="http://schemas.microsoft.com/office/drawing/2014/main" id="{B39390A3-0B1C-D647-86F6-7DA64CBD98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4425" y="209806"/>
            <a:ext cx="1330975" cy="3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3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686800" cy="711200"/>
          </a:xfrm>
          <a:prstGeom prst="rect">
            <a:avLst/>
          </a:prstGeom>
        </p:spPr>
        <p:txBody>
          <a:bodyPr anchor="ctr"/>
          <a:lstStyle>
            <a:lvl1pPr algn="ctr">
              <a:defRPr sz="2800" b="1">
                <a:solidFill>
                  <a:srgbClr val="0070C0"/>
                </a:solidFill>
                <a:latin typeface="Century Gothic" panose="020B0502020202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spTree>
    <p:extLst>
      <p:ext uri="{BB962C8B-B14F-4D97-AF65-F5344CB8AC3E}">
        <p14:creationId xmlns:p14="http://schemas.microsoft.com/office/powerpoint/2010/main" val="429411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pPr/>
              <a:t>‹#›</a:t>
            </a:fld>
            <a:endParaRPr lang="en-US" dirty="0"/>
          </a:p>
        </p:txBody>
      </p:sp>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97112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33804"/>
            <a:ext cx="2133600" cy="365125"/>
          </a:xfrm>
          <a:prstGeom prst="rect">
            <a:avLst/>
          </a:prstGeom>
        </p:spPr>
        <p:txBody>
          <a:bodyPr/>
          <a:lstStyle>
            <a:lvl1pPr>
              <a:defRPr>
                <a:latin typeface="Century Gothic" panose="020B0502020202020204" pitchFamily="34" charset="0"/>
              </a:defRPr>
            </a:lvl1pPr>
          </a:lstStyle>
          <a:p>
            <a:fld id="{9136C620-1B4E-4ACC-AB66-4612ABE5906B}" type="slidenum">
              <a:rPr lang="en-US" smtClean="0"/>
              <a:pPr/>
              <a:t>‹#›</a:t>
            </a:fld>
            <a:endParaRPr lang="en-US" dirty="0"/>
          </a:p>
        </p:txBody>
      </p:sp>
      <p:graphicFrame>
        <p:nvGraphicFramePr>
          <p:cNvPr id="8" name="Table 7"/>
          <p:cNvGraphicFramePr>
            <a:graphicFrameLocks noGrp="1"/>
          </p:cNvGraphicFramePr>
          <p:nvPr userDrawn="1">
            <p:extLst>
              <p:ext uri="{D42A27DB-BD31-4B8C-83A1-F6EECF244321}">
                <p14:modId xmlns:p14="http://schemas.microsoft.com/office/powerpoint/2010/main" val="2387091310"/>
              </p:ext>
            </p:extLst>
          </p:nvPr>
        </p:nvGraphicFramePr>
        <p:xfrm>
          <a:off x="0" y="0"/>
          <a:ext cx="9144000" cy="12034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62000">
                <a:tc gridSpan="5">
                  <a:txBody>
                    <a:bodyPr/>
                    <a:lstStyle/>
                    <a:p>
                      <a:pPr lvl="0" algn="l"/>
                      <a:r>
                        <a:rPr lang="en-US" sz="2400" dirty="0">
                          <a:solidFill>
                            <a:srgbClr val="0070C0"/>
                          </a:solidFill>
                          <a:latin typeface="Century Gothic" panose="020B0502020202020204" pitchFamily="34" charset="0"/>
                        </a:rPr>
                        <a:t>  </a:t>
                      </a:r>
                    </a:p>
                  </a:txBody>
                  <a:tcPr anchor="ctr">
                    <a:solidFill>
                      <a:schemeClr val="bg1"/>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tc hMerge="1">
                  <a:txBody>
                    <a:bodyPr/>
                    <a:lstStyle/>
                    <a:p>
                      <a:pPr algn="ctr"/>
                      <a:endParaRPr lang="en-US" sz="1050" dirty="0">
                        <a:solidFill>
                          <a:schemeClr val="bg1"/>
                        </a:solidFill>
                        <a:latin typeface="Century Gothic" panose="020B0502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441485">
                <a:tc>
                  <a:txBody>
                    <a:bodyPr/>
                    <a:lstStyle/>
                    <a:p>
                      <a:pPr algn="ctr"/>
                      <a:r>
                        <a:rPr lang="en-US" sz="1050" b="0" dirty="0">
                          <a:solidFill>
                            <a:schemeClr val="bg1"/>
                          </a:solidFill>
                          <a:latin typeface="Century Gothic" panose="020B0502020202020204" pitchFamily="34" charset="0"/>
                        </a:rPr>
                        <a:t>SOUTH</a:t>
                      </a:r>
                    </a:p>
                  </a:txBody>
                  <a:tcPr anchor="ctr">
                    <a:solidFill>
                      <a:schemeClr val="accent6">
                        <a:lumMod val="40000"/>
                        <a:lumOff val="60000"/>
                      </a:schemeClr>
                    </a:solidFill>
                  </a:tcPr>
                </a:tc>
                <a:tc>
                  <a:txBody>
                    <a:bodyPr/>
                    <a:lstStyle/>
                    <a:p>
                      <a:pPr algn="ctr"/>
                      <a:r>
                        <a:rPr lang="en-US" sz="1050" b="1" dirty="0">
                          <a:solidFill>
                            <a:schemeClr val="bg1"/>
                          </a:solidFill>
                          <a:latin typeface="Century Gothic" panose="020B0502020202020204" pitchFamily="34" charset="0"/>
                        </a:rPr>
                        <a:t>CENTRAL</a:t>
                      </a:r>
                    </a:p>
                  </a:txBody>
                  <a:tcPr anchor="ctr">
                    <a:solidFill>
                      <a:schemeClr val="accent6">
                        <a:lumMod val="75000"/>
                      </a:schemeClr>
                    </a:solidFill>
                  </a:tcPr>
                </a:tc>
                <a:tc>
                  <a:txBody>
                    <a:bodyPr/>
                    <a:lstStyle/>
                    <a:p>
                      <a:pPr algn="ctr"/>
                      <a:r>
                        <a:rPr lang="en-US" sz="1050" dirty="0">
                          <a:solidFill>
                            <a:schemeClr val="bg1"/>
                          </a:solidFill>
                          <a:latin typeface="Century Gothic" panose="020B0502020202020204" pitchFamily="34" charset="0"/>
                        </a:rPr>
                        <a:t>NORTHEAST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NORTHWEST</a:t>
                      </a:r>
                    </a:p>
                  </a:txBody>
                  <a:tcPr anchor="ctr">
                    <a:solidFill>
                      <a:schemeClr val="accent6">
                        <a:lumMod val="40000"/>
                        <a:lumOff val="60000"/>
                      </a:schemeClr>
                    </a:solidFill>
                  </a:tcPr>
                </a:tc>
                <a:tc>
                  <a:txBody>
                    <a:bodyPr/>
                    <a:lstStyle/>
                    <a:p>
                      <a:pPr algn="ctr"/>
                      <a:r>
                        <a:rPr lang="en-US" sz="1050" dirty="0">
                          <a:solidFill>
                            <a:schemeClr val="bg1"/>
                          </a:solidFill>
                          <a:latin typeface="Century Gothic" panose="020B0502020202020204" pitchFamily="34" charset="0"/>
                        </a:rPr>
                        <a:t>WEST</a:t>
                      </a:r>
                    </a:p>
                  </a:txBody>
                  <a:tcPr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12" name="Title 4"/>
          <p:cNvSpPr>
            <a:spLocks noGrp="1"/>
          </p:cNvSpPr>
          <p:nvPr>
            <p:ph type="title"/>
          </p:nvPr>
        </p:nvSpPr>
        <p:spPr>
          <a:xfrm>
            <a:off x="152400" y="82951"/>
            <a:ext cx="6629400" cy="641752"/>
          </a:xfrm>
          <a:prstGeom prst="rect">
            <a:avLst/>
          </a:prstGeom>
        </p:spPr>
        <p:txBody>
          <a:bodyPr anchor="ctr"/>
          <a:lstStyle>
            <a:lvl1pPr algn="l">
              <a:defRPr sz="2800" b="1">
                <a:solidFill>
                  <a:srgbClr val="0070C0"/>
                </a:solidFill>
                <a:latin typeface="Century Gothic" panose="020B0502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3F809148-ADCE-9842-944E-011BC5E97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50" y="228600"/>
            <a:ext cx="3658307" cy="396333"/>
          </a:xfrm>
          <a:prstGeom prst="rect">
            <a:avLst/>
          </a:prstGeom>
        </p:spPr>
      </p:pic>
    </p:spTree>
    <p:extLst>
      <p:ext uri="{BB962C8B-B14F-4D97-AF65-F5344CB8AC3E}">
        <p14:creationId xmlns:p14="http://schemas.microsoft.com/office/powerpoint/2010/main" val="392609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pPr/>
              <a:t>‹#›</a:t>
            </a:fld>
            <a:endParaRPr lang="en-US" dirty="0"/>
          </a:p>
        </p:txBody>
      </p:sp>
    </p:spTree>
    <p:extLst>
      <p:ext uri="{BB962C8B-B14F-4D97-AF65-F5344CB8AC3E}">
        <p14:creationId xmlns:p14="http://schemas.microsoft.com/office/powerpoint/2010/main" val="1875850714"/>
      </p:ext>
    </p:extLst>
  </p:cSld>
  <p:clrMap bg1="lt1" tx1="dk1" bg2="lt2" tx2="dk2" accent1="accent1" accent2="accent2" accent3="accent3" accent4="accent4" accent5="accent5" accent6="accent6" hlink="hlink" folHlink="folHlink"/>
  <p:sldLayoutIdLst>
    <p:sldLayoutId id="2147483650" r:id="rId1"/>
    <p:sldLayoutId id="2147483680" r:id="rId2"/>
    <p:sldLayoutId id="2147483668" r:id="rId3"/>
    <p:sldLayoutId id="2147483685" r:id="rId4"/>
    <p:sldLayoutId id="2147483686" r:id="rId5"/>
    <p:sldLayoutId id="2147483673" r:id="rId6"/>
    <p:sldLayoutId id="2147483678" r:id="rId7"/>
    <p:sldLayoutId id="2147483659" r:id="rId8"/>
    <p:sldLayoutId id="2147483672" r:id="rId9"/>
    <p:sldLayoutId id="2147483675" r:id="rId10"/>
    <p:sldLayoutId id="2147483660" r:id="rId11"/>
    <p:sldLayoutId id="2147483661" r:id="rId12"/>
    <p:sldLayoutId id="2147483677" r:id="rId13"/>
    <p:sldLayoutId id="2147483679" r:id="rId14"/>
    <p:sldLayoutId id="2147483662" r:id="rId15"/>
    <p:sldLayoutId id="2147483681" r:id="rId16"/>
    <p:sldLayoutId id="2147483682" r:id="rId17"/>
    <p:sldLayoutId id="2147483683" r:id="rId18"/>
    <p:sldLayoutId id="2147483684" r:id="rId19"/>
    <p:sldLayoutId id="2147483687" r:id="rId20"/>
    <p:sldLayoutId id="2147483688" r:id="rId21"/>
    <p:sldLayoutId id="2147483689" r:id="rId22"/>
    <p:sldLayoutId id="2147483691" r:id="rId23"/>
    <p:sldLayoutId id="2147483692" r:id="rId24"/>
  </p:sldLayoutIdLst>
  <p:hf hdr="0" ftr="0" dt="0"/>
  <p:txStyles>
    <p:titleStyle>
      <a:lvl1pPr algn="ctr" defTabSz="634959" rtl="0" eaLnBrk="1" latinLnBrk="0" hangingPunct="1">
        <a:spcBef>
          <a:spcPct val="0"/>
        </a:spcBef>
        <a:buNone/>
        <a:defRPr sz="3100" kern="1200">
          <a:solidFill>
            <a:schemeClr val="tx1"/>
          </a:solidFill>
          <a:latin typeface="+mj-lt"/>
          <a:ea typeface="+mj-ea"/>
          <a:cs typeface="+mj-cs"/>
        </a:defRPr>
      </a:lvl1pPr>
    </p:titleStyle>
    <p:bodyStyle>
      <a:lvl1pPr marL="238110" indent="-238110" algn="l" defTabSz="634959" rtl="0" eaLnBrk="1" latinLnBrk="0" hangingPunct="1">
        <a:spcBef>
          <a:spcPct val="20000"/>
        </a:spcBef>
        <a:buFont typeface="Arial" panose="020B0604020202020204" pitchFamily="34" charset="0"/>
        <a:buChar char="•"/>
        <a:defRPr sz="2200" kern="1200">
          <a:solidFill>
            <a:schemeClr val="bg1">
              <a:lumMod val="50000"/>
            </a:schemeClr>
          </a:solidFill>
          <a:latin typeface="Century Gothic" panose="020B0502020202020204" pitchFamily="34" charset="0"/>
          <a:ea typeface="+mn-ea"/>
          <a:cs typeface="+mn-cs"/>
        </a:defRPr>
      </a:lvl1pPr>
      <a:lvl2pPr marL="515904" indent="-198425" algn="l" defTabSz="634959" rtl="0" eaLnBrk="1" latinLnBrk="0" hangingPunct="1">
        <a:spcBef>
          <a:spcPct val="20000"/>
        </a:spcBef>
        <a:buFont typeface="Arial" panose="020B0604020202020204" pitchFamily="34" charset="0"/>
        <a:buChar char="–"/>
        <a:defRPr sz="1900" kern="1200">
          <a:solidFill>
            <a:schemeClr val="bg1">
              <a:lumMod val="50000"/>
            </a:schemeClr>
          </a:solidFill>
          <a:latin typeface="Century Gothic" panose="020B0502020202020204" pitchFamily="34" charset="0"/>
          <a:ea typeface="+mn-ea"/>
          <a:cs typeface="+mn-cs"/>
        </a:defRPr>
      </a:lvl2pPr>
      <a:lvl3pPr marL="793699" indent="-158740" algn="l" defTabSz="634959" rtl="0" eaLnBrk="1" latinLnBrk="0" hangingPunct="1">
        <a:spcBef>
          <a:spcPct val="20000"/>
        </a:spcBef>
        <a:buFont typeface="Arial" panose="020B0604020202020204" pitchFamily="34" charset="0"/>
        <a:buChar char="•"/>
        <a:defRPr sz="1700" kern="1200">
          <a:solidFill>
            <a:schemeClr val="bg1">
              <a:lumMod val="50000"/>
            </a:schemeClr>
          </a:solidFill>
          <a:latin typeface="Century Gothic" panose="020B0502020202020204" pitchFamily="34" charset="0"/>
          <a:ea typeface="+mn-ea"/>
          <a:cs typeface="+mn-cs"/>
        </a:defRPr>
      </a:lvl3pPr>
      <a:lvl4pPr marL="1111179" indent="-158740" algn="l" defTabSz="634959" rtl="0" eaLnBrk="1" latinLnBrk="0" hangingPunct="1">
        <a:spcBef>
          <a:spcPct val="20000"/>
        </a:spcBef>
        <a:buFont typeface="Arial" panose="020B0604020202020204" pitchFamily="34" charset="0"/>
        <a:buChar char="–"/>
        <a:defRPr sz="1400" kern="1200">
          <a:solidFill>
            <a:schemeClr val="bg1">
              <a:lumMod val="50000"/>
            </a:schemeClr>
          </a:solidFill>
          <a:latin typeface="Century Gothic" panose="020B0502020202020204" pitchFamily="34" charset="0"/>
          <a:ea typeface="+mn-ea"/>
          <a:cs typeface="+mn-cs"/>
        </a:defRPr>
      </a:lvl4pPr>
      <a:lvl5pPr marL="1428659" indent="-158740" algn="l" defTabSz="634959" rtl="0" eaLnBrk="1" latinLnBrk="0" hangingPunct="1">
        <a:spcBef>
          <a:spcPct val="20000"/>
        </a:spcBef>
        <a:buFont typeface="Arial" panose="020B0604020202020204" pitchFamily="34" charset="0"/>
        <a:buChar char="»"/>
        <a:defRPr sz="1400" kern="1200">
          <a:solidFill>
            <a:schemeClr val="bg1">
              <a:lumMod val="50000"/>
            </a:schemeClr>
          </a:solidFill>
          <a:latin typeface="Century Gothic" panose="020B0502020202020204" pitchFamily="34" charset="0"/>
          <a:ea typeface="+mn-ea"/>
          <a:cs typeface="+mn-cs"/>
        </a:defRPr>
      </a:lvl5pPr>
      <a:lvl6pPr marL="174613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6361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8109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8577"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4959" rtl="0" eaLnBrk="1" latinLnBrk="0" hangingPunct="1">
        <a:defRPr sz="1200" kern="1200">
          <a:solidFill>
            <a:schemeClr val="tx1"/>
          </a:solidFill>
          <a:latin typeface="+mn-lt"/>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0160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hdr="0" ftr="0" dt="0"/>
  <p:txStyles>
    <p:titleStyle>
      <a:lvl1pPr algn="ctr" defTabSz="634959" rtl="0" eaLnBrk="1" latinLnBrk="0" hangingPunct="1">
        <a:spcBef>
          <a:spcPct val="0"/>
        </a:spcBef>
        <a:buNone/>
        <a:defRPr sz="3100" kern="1200">
          <a:solidFill>
            <a:schemeClr val="tx1"/>
          </a:solidFill>
          <a:latin typeface="+mj-lt"/>
          <a:ea typeface="+mj-ea"/>
          <a:cs typeface="+mj-cs"/>
        </a:defRPr>
      </a:lvl1pPr>
    </p:titleStyle>
    <p:bodyStyle>
      <a:lvl1pPr marL="238110" indent="-238110" algn="l" defTabSz="634959" rtl="0" eaLnBrk="1" latinLnBrk="0" hangingPunct="1">
        <a:spcBef>
          <a:spcPct val="20000"/>
        </a:spcBef>
        <a:buFont typeface="Arial" panose="020B0604020202020204" pitchFamily="34" charset="0"/>
        <a:buChar char="•"/>
        <a:defRPr sz="2200" kern="1200">
          <a:solidFill>
            <a:schemeClr val="bg1">
              <a:lumMod val="50000"/>
            </a:schemeClr>
          </a:solidFill>
          <a:latin typeface="Century Gothic" panose="020B0502020202020204" pitchFamily="34" charset="0"/>
          <a:ea typeface="+mn-ea"/>
          <a:cs typeface="+mn-cs"/>
        </a:defRPr>
      </a:lvl1pPr>
      <a:lvl2pPr marL="515904" indent="-198425" algn="l" defTabSz="634959" rtl="0" eaLnBrk="1" latinLnBrk="0" hangingPunct="1">
        <a:spcBef>
          <a:spcPct val="20000"/>
        </a:spcBef>
        <a:buFont typeface="Arial" panose="020B0604020202020204" pitchFamily="34" charset="0"/>
        <a:buChar char="–"/>
        <a:defRPr sz="1900" kern="1200">
          <a:solidFill>
            <a:schemeClr val="bg1">
              <a:lumMod val="50000"/>
            </a:schemeClr>
          </a:solidFill>
          <a:latin typeface="Century Gothic" panose="020B0502020202020204" pitchFamily="34" charset="0"/>
          <a:ea typeface="+mn-ea"/>
          <a:cs typeface="+mn-cs"/>
        </a:defRPr>
      </a:lvl2pPr>
      <a:lvl3pPr marL="793699" indent="-158740" algn="l" defTabSz="634959" rtl="0" eaLnBrk="1" latinLnBrk="0" hangingPunct="1">
        <a:spcBef>
          <a:spcPct val="20000"/>
        </a:spcBef>
        <a:buFont typeface="Arial" panose="020B0604020202020204" pitchFamily="34" charset="0"/>
        <a:buChar char="•"/>
        <a:defRPr sz="1700" kern="1200">
          <a:solidFill>
            <a:schemeClr val="bg1">
              <a:lumMod val="50000"/>
            </a:schemeClr>
          </a:solidFill>
          <a:latin typeface="Century Gothic" panose="020B0502020202020204" pitchFamily="34" charset="0"/>
          <a:ea typeface="+mn-ea"/>
          <a:cs typeface="+mn-cs"/>
        </a:defRPr>
      </a:lvl3pPr>
      <a:lvl4pPr marL="1111179" indent="-158740" algn="l" defTabSz="634959" rtl="0" eaLnBrk="1" latinLnBrk="0" hangingPunct="1">
        <a:spcBef>
          <a:spcPct val="20000"/>
        </a:spcBef>
        <a:buFont typeface="Arial" panose="020B0604020202020204" pitchFamily="34" charset="0"/>
        <a:buChar char="–"/>
        <a:defRPr sz="1400" kern="1200">
          <a:solidFill>
            <a:schemeClr val="bg1">
              <a:lumMod val="50000"/>
            </a:schemeClr>
          </a:solidFill>
          <a:latin typeface="Century Gothic" panose="020B0502020202020204" pitchFamily="34" charset="0"/>
          <a:ea typeface="+mn-ea"/>
          <a:cs typeface="+mn-cs"/>
        </a:defRPr>
      </a:lvl4pPr>
      <a:lvl5pPr marL="1428659" indent="-158740" algn="l" defTabSz="634959" rtl="0" eaLnBrk="1" latinLnBrk="0" hangingPunct="1">
        <a:spcBef>
          <a:spcPct val="20000"/>
        </a:spcBef>
        <a:buFont typeface="Arial" panose="020B0604020202020204" pitchFamily="34" charset="0"/>
        <a:buChar char="»"/>
        <a:defRPr sz="1400" kern="1200">
          <a:solidFill>
            <a:schemeClr val="bg1">
              <a:lumMod val="50000"/>
            </a:schemeClr>
          </a:solidFill>
          <a:latin typeface="Century Gothic" panose="020B0502020202020204" pitchFamily="34" charset="0"/>
          <a:ea typeface="+mn-ea"/>
          <a:cs typeface="+mn-cs"/>
        </a:defRPr>
      </a:lvl5pPr>
      <a:lvl6pPr marL="174613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6361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8109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8577"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4959" rtl="0" eaLnBrk="1" latinLnBrk="0" hangingPunct="1">
        <a:defRPr sz="1200" kern="1200">
          <a:solidFill>
            <a:schemeClr val="tx1"/>
          </a:solidFill>
          <a:latin typeface="+mn-lt"/>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8000" y="6333804"/>
            <a:ext cx="2133600" cy="365125"/>
          </a:xfrm>
          <a:prstGeom prst="rect">
            <a:avLst/>
          </a:prstGeom>
        </p:spPr>
        <p:txBody>
          <a:bodyPr vert="horz" lIns="63496" tIns="31748" rIns="63496" bIns="31748" rtlCol="0" anchor="ctr"/>
          <a:lstStyle>
            <a:lvl1pPr algn="r">
              <a:defRPr sz="1600" b="1">
                <a:solidFill>
                  <a:schemeClr val="tx1">
                    <a:tint val="75000"/>
                  </a:schemeClr>
                </a:solidFill>
                <a:latin typeface="Century Gothic" panose="020B0502020202020204" pitchFamily="34" charset="0"/>
              </a:defRPr>
            </a:lvl1pPr>
          </a:lstStyle>
          <a:p>
            <a:fld id="{B4B853A3-A7AE-415C-91F0-499C46E8BC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76665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hdr="0" ftr="0" dt="0"/>
  <p:txStyles>
    <p:titleStyle>
      <a:lvl1pPr algn="ctr" defTabSz="634959" rtl="0" eaLnBrk="1" latinLnBrk="0" hangingPunct="1">
        <a:spcBef>
          <a:spcPct val="0"/>
        </a:spcBef>
        <a:buNone/>
        <a:defRPr sz="3100" kern="1200">
          <a:solidFill>
            <a:schemeClr val="tx1"/>
          </a:solidFill>
          <a:latin typeface="+mj-lt"/>
          <a:ea typeface="+mj-ea"/>
          <a:cs typeface="+mj-cs"/>
        </a:defRPr>
      </a:lvl1pPr>
    </p:titleStyle>
    <p:bodyStyle>
      <a:lvl1pPr marL="238110" indent="-238110" algn="l" defTabSz="634959" rtl="0" eaLnBrk="1" latinLnBrk="0" hangingPunct="1">
        <a:spcBef>
          <a:spcPct val="20000"/>
        </a:spcBef>
        <a:buFont typeface="Arial" panose="020B0604020202020204" pitchFamily="34" charset="0"/>
        <a:buChar char="•"/>
        <a:defRPr sz="2200" kern="1200">
          <a:solidFill>
            <a:schemeClr val="bg1">
              <a:lumMod val="50000"/>
            </a:schemeClr>
          </a:solidFill>
          <a:latin typeface="Century Gothic" panose="020B0502020202020204" pitchFamily="34" charset="0"/>
          <a:ea typeface="+mn-ea"/>
          <a:cs typeface="+mn-cs"/>
        </a:defRPr>
      </a:lvl1pPr>
      <a:lvl2pPr marL="515904" indent="-198425" algn="l" defTabSz="634959" rtl="0" eaLnBrk="1" latinLnBrk="0" hangingPunct="1">
        <a:spcBef>
          <a:spcPct val="20000"/>
        </a:spcBef>
        <a:buFont typeface="Arial" panose="020B0604020202020204" pitchFamily="34" charset="0"/>
        <a:buChar char="–"/>
        <a:defRPr sz="1900" kern="1200">
          <a:solidFill>
            <a:schemeClr val="bg1">
              <a:lumMod val="50000"/>
            </a:schemeClr>
          </a:solidFill>
          <a:latin typeface="Century Gothic" panose="020B0502020202020204" pitchFamily="34" charset="0"/>
          <a:ea typeface="+mn-ea"/>
          <a:cs typeface="+mn-cs"/>
        </a:defRPr>
      </a:lvl2pPr>
      <a:lvl3pPr marL="793699" indent="-158740" algn="l" defTabSz="634959" rtl="0" eaLnBrk="1" latinLnBrk="0" hangingPunct="1">
        <a:spcBef>
          <a:spcPct val="20000"/>
        </a:spcBef>
        <a:buFont typeface="Arial" panose="020B0604020202020204" pitchFamily="34" charset="0"/>
        <a:buChar char="•"/>
        <a:defRPr sz="1700" kern="1200">
          <a:solidFill>
            <a:schemeClr val="bg1">
              <a:lumMod val="50000"/>
            </a:schemeClr>
          </a:solidFill>
          <a:latin typeface="Century Gothic" panose="020B0502020202020204" pitchFamily="34" charset="0"/>
          <a:ea typeface="+mn-ea"/>
          <a:cs typeface="+mn-cs"/>
        </a:defRPr>
      </a:lvl3pPr>
      <a:lvl4pPr marL="1111179" indent="-158740" algn="l" defTabSz="634959" rtl="0" eaLnBrk="1" latinLnBrk="0" hangingPunct="1">
        <a:spcBef>
          <a:spcPct val="20000"/>
        </a:spcBef>
        <a:buFont typeface="Arial" panose="020B0604020202020204" pitchFamily="34" charset="0"/>
        <a:buChar char="–"/>
        <a:defRPr sz="1400" kern="1200">
          <a:solidFill>
            <a:schemeClr val="bg1">
              <a:lumMod val="50000"/>
            </a:schemeClr>
          </a:solidFill>
          <a:latin typeface="Century Gothic" panose="020B0502020202020204" pitchFamily="34" charset="0"/>
          <a:ea typeface="+mn-ea"/>
          <a:cs typeface="+mn-cs"/>
        </a:defRPr>
      </a:lvl4pPr>
      <a:lvl5pPr marL="1428659" indent="-158740" algn="l" defTabSz="634959" rtl="0" eaLnBrk="1" latinLnBrk="0" hangingPunct="1">
        <a:spcBef>
          <a:spcPct val="20000"/>
        </a:spcBef>
        <a:buFont typeface="Arial" panose="020B0604020202020204" pitchFamily="34" charset="0"/>
        <a:buChar char="»"/>
        <a:defRPr sz="1400" kern="1200">
          <a:solidFill>
            <a:schemeClr val="bg1">
              <a:lumMod val="50000"/>
            </a:schemeClr>
          </a:solidFill>
          <a:latin typeface="Century Gothic" panose="020B0502020202020204" pitchFamily="34" charset="0"/>
          <a:ea typeface="+mn-ea"/>
          <a:cs typeface="+mn-cs"/>
        </a:defRPr>
      </a:lvl5pPr>
      <a:lvl6pPr marL="174613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6361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81098"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8577" indent="-158740" algn="l" defTabSz="63495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4959" rtl="0" eaLnBrk="1" latinLnBrk="0" hangingPunct="1">
        <a:defRPr sz="1200" kern="1200">
          <a:solidFill>
            <a:schemeClr val="tx1"/>
          </a:solidFill>
          <a:latin typeface="+mn-lt"/>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5.emf"/><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0.emf"/><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3.emf"/><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6.emf"/><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id="{7BB8CF05-6124-447E-BEA5-8587394E4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4800600"/>
            <a:ext cx="6934200" cy="533399"/>
          </a:xfrm>
        </p:spPr>
        <p:txBody>
          <a:bodyPr anchor="t">
            <a:noAutofit/>
          </a:bodyPr>
          <a:lstStyle/>
          <a:p>
            <a:pPr algn="ctr"/>
            <a:r>
              <a:rPr lang="en-US" sz="2800" dirty="0"/>
              <a:t>2020   First Look - Competitiveness</a:t>
            </a:r>
            <a:br>
              <a:rPr lang="en-US" sz="1800" b="0" dirty="0"/>
            </a:br>
            <a:endParaRPr lang="en-US" sz="1800" b="0" dirty="0"/>
          </a:p>
        </p:txBody>
      </p:sp>
      <p:sp>
        <p:nvSpPr>
          <p:cNvPr id="4" name="TextBox 3">
            <a:extLst>
              <a:ext uri="{FF2B5EF4-FFF2-40B4-BE49-F238E27FC236}">
                <a16:creationId xmlns:a16="http://schemas.microsoft.com/office/drawing/2014/main" id="{C4EEB285-9167-479F-94F7-59F33EF73B6E}"/>
              </a:ext>
            </a:extLst>
          </p:cNvPr>
          <p:cNvSpPr txBox="1"/>
          <p:nvPr/>
        </p:nvSpPr>
        <p:spPr>
          <a:xfrm>
            <a:off x="152400" y="6400800"/>
            <a:ext cx="8839200" cy="461665"/>
          </a:xfrm>
          <a:prstGeom prst="rect">
            <a:avLst/>
          </a:prstGeom>
          <a:noFill/>
        </p:spPr>
        <p:txBody>
          <a:bodyPr wrap="square" rtlCol="0">
            <a:spAutoFit/>
          </a:bodyPr>
          <a:lstStyle/>
          <a:p>
            <a:r>
              <a:rPr lang="en-US" b="1" dirty="0">
                <a:solidFill>
                  <a:schemeClr val="accent6"/>
                </a:solidFill>
                <a:latin typeface="Century Gothic" panose="020B0502020202020204" pitchFamily="34" charset="0"/>
              </a:rPr>
              <a:t>Confidential and Proprietary. Subject to CMS Approval. This communication is intended for use by agents only and is not intended for distribution to Medicare beneficiaries. </a:t>
            </a:r>
          </a:p>
        </p:txBody>
      </p:sp>
    </p:spTree>
    <p:extLst>
      <p:ext uri="{BB962C8B-B14F-4D97-AF65-F5344CB8AC3E}">
        <p14:creationId xmlns:p14="http://schemas.microsoft.com/office/powerpoint/2010/main" val="292545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accent6">
                    <a:lumMod val="75000"/>
                  </a:schemeClr>
                </a:solidFill>
              </a:rPr>
              <a:t>Central PPOs</a:t>
            </a:r>
          </a:p>
        </p:txBody>
      </p:sp>
      <p:sp>
        <p:nvSpPr>
          <p:cNvPr id="7" name="Slide Number Placeholder 2">
            <a:extLst>
              <a:ext uri="{FF2B5EF4-FFF2-40B4-BE49-F238E27FC236}">
                <a16:creationId xmlns:a16="http://schemas.microsoft.com/office/drawing/2014/main" id="{A8651499-028F-4E73-AD41-A3771CA48754}"/>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10</a:t>
            </a:fld>
            <a:endParaRPr lang="en-US" dirty="0"/>
          </a:p>
        </p:txBody>
      </p:sp>
      <p:pic>
        <p:nvPicPr>
          <p:cNvPr id="6" name="Picture 5">
            <a:extLst>
              <a:ext uri="{FF2B5EF4-FFF2-40B4-BE49-F238E27FC236}">
                <a16:creationId xmlns:a16="http://schemas.microsoft.com/office/drawing/2014/main" id="{2E68D07C-A689-4DE6-957C-3E5F6056B126}"/>
              </a:ext>
            </a:extLst>
          </p:cNvPr>
          <p:cNvPicPr>
            <a:picLocks noChangeAspect="1"/>
          </p:cNvPicPr>
          <p:nvPr/>
        </p:nvPicPr>
        <p:blipFill>
          <a:blip r:embed="rId2"/>
          <a:stretch>
            <a:fillRect/>
          </a:stretch>
        </p:blipFill>
        <p:spPr>
          <a:xfrm>
            <a:off x="2522890" y="887146"/>
            <a:ext cx="4098219" cy="5802579"/>
          </a:xfrm>
          <a:prstGeom prst="rect">
            <a:avLst/>
          </a:prstGeom>
        </p:spPr>
      </p:pic>
      <p:pic>
        <p:nvPicPr>
          <p:cNvPr id="5" name="Picture 4">
            <a:extLst>
              <a:ext uri="{FF2B5EF4-FFF2-40B4-BE49-F238E27FC236}">
                <a16:creationId xmlns:a16="http://schemas.microsoft.com/office/drawing/2014/main" id="{4922A95B-4996-47F7-8D57-CEA18D605408}"/>
              </a:ext>
            </a:extLst>
          </p:cNvPr>
          <p:cNvPicPr>
            <a:picLocks noChangeAspect="1"/>
          </p:cNvPicPr>
          <p:nvPr/>
        </p:nvPicPr>
        <p:blipFill>
          <a:blip r:embed="rId3"/>
          <a:stretch>
            <a:fillRect/>
          </a:stretch>
        </p:blipFill>
        <p:spPr>
          <a:xfrm>
            <a:off x="0" y="6329935"/>
            <a:ext cx="1687015" cy="528065"/>
          </a:xfrm>
          <a:prstGeom prst="rect">
            <a:avLst/>
          </a:prstGeom>
        </p:spPr>
      </p:pic>
    </p:spTree>
    <p:extLst>
      <p:ext uri="{BB962C8B-B14F-4D97-AF65-F5344CB8AC3E}">
        <p14:creationId xmlns:p14="http://schemas.microsoft.com/office/powerpoint/2010/main" val="327528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4B853A3-A7AE-415C-91F0-499C46E8BC3F}" type="slidenum">
              <a:rPr lang="en-US" smtClean="0">
                <a:solidFill>
                  <a:prstClr val="black">
                    <a:tint val="75000"/>
                  </a:prstClr>
                </a:solidFill>
              </a:rPr>
              <a:pPr/>
              <a:t>11</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B76B9289-122C-4339-9508-6496EBDAD82F}"/>
              </a:ext>
            </a:extLst>
          </p:cNvPr>
          <p:cNvPicPr>
            <a:picLocks noChangeAspect="1"/>
          </p:cNvPicPr>
          <p:nvPr/>
        </p:nvPicPr>
        <p:blipFill>
          <a:blip r:embed="rId2"/>
          <a:stretch>
            <a:fillRect/>
          </a:stretch>
        </p:blipFill>
        <p:spPr>
          <a:xfrm>
            <a:off x="0" y="1467908"/>
            <a:ext cx="5410200" cy="2729325"/>
          </a:xfrm>
          <a:prstGeom prst="rect">
            <a:avLst/>
          </a:prstGeom>
        </p:spPr>
      </p:pic>
      <p:pic>
        <p:nvPicPr>
          <p:cNvPr id="8" name="Picture 7">
            <a:extLst>
              <a:ext uri="{FF2B5EF4-FFF2-40B4-BE49-F238E27FC236}">
                <a16:creationId xmlns:a16="http://schemas.microsoft.com/office/drawing/2014/main" id="{73B7240E-B9CD-4240-B4E6-CB6A29421D31}"/>
              </a:ext>
            </a:extLst>
          </p:cNvPr>
          <p:cNvPicPr>
            <a:picLocks noChangeAspect="1"/>
          </p:cNvPicPr>
          <p:nvPr/>
        </p:nvPicPr>
        <p:blipFill>
          <a:blip r:embed="rId3"/>
          <a:stretch>
            <a:fillRect/>
          </a:stretch>
        </p:blipFill>
        <p:spPr>
          <a:xfrm>
            <a:off x="4354360" y="1295400"/>
            <a:ext cx="3541865" cy="4456234"/>
          </a:xfrm>
          <a:prstGeom prst="rect">
            <a:avLst/>
          </a:prstGeom>
        </p:spPr>
      </p:pic>
      <p:pic>
        <p:nvPicPr>
          <p:cNvPr id="11" name="Picture 10">
            <a:extLst>
              <a:ext uri="{FF2B5EF4-FFF2-40B4-BE49-F238E27FC236}">
                <a16:creationId xmlns:a16="http://schemas.microsoft.com/office/drawing/2014/main" id="{C4C53A2B-D619-4230-8B66-56CB266EEA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775" y="157072"/>
            <a:ext cx="5668450" cy="614106"/>
          </a:xfrm>
          <a:prstGeom prst="rect">
            <a:avLst/>
          </a:prstGeom>
        </p:spPr>
      </p:pic>
      <p:sp>
        <p:nvSpPr>
          <p:cNvPr id="12" name="Title 3">
            <a:extLst>
              <a:ext uri="{FF2B5EF4-FFF2-40B4-BE49-F238E27FC236}">
                <a16:creationId xmlns:a16="http://schemas.microsoft.com/office/drawing/2014/main" id="{FD519D87-28DF-4073-8C1D-637932CFA177}"/>
              </a:ext>
            </a:extLst>
          </p:cNvPr>
          <p:cNvSpPr>
            <a:spLocks noGrp="1"/>
          </p:cNvSpPr>
          <p:nvPr>
            <p:ph type="title"/>
          </p:nvPr>
        </p:nvSpPr>
        <p:spPr>
          <a:xfrm>
            <a:off x="-152400" y="2286000"/>
            <a:ext cx="4191000" cy="1143000"/>
          </a:xfrm>
        </p:spPr>
        <p:txBody>
          <a:bodyPr/>
          <a:lstStyle/>
          <a:p>
            <a:r>
              <a:rPr lang="en-US" sz="3600" b="1" dirty="0">
                <a:solidFill>
                  <a:schemeClr val="bg1"/>
                </a:solidFill>
              </a:rPr>
              <a:t>West Region</a:t>
            </a:r>
          </a:p>
        </p:txBody>
      </p:sp>
    </p:spTree>
    <p:extLst>
      <p:ext uri="{BB962C8B-B14F-4D97-AF65-F5344CB8AC3E}">
        <p14:creationId xmlns:p14="http://schemas.microsoft.com/office/powerpoint/2010/main" val="309088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b="0" dirty="0">
                <a:solidFill>
                  <a:schemeClr val="accent6">
                    <a:lumMod val="75000"/>
                  </a:schemeClr>
                </a:solidFill>
              </a:rPr>
              <a:t>West Lead HMO</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12</a:t>
            </a:fld>
            <a:endParaRPr lang="en-US" dirty="0"/>
          </a:p>
        </p:txBody>
      </p:sp>
      <p:pic>
        <p:nvPicPr>
          <p:cNvPr id="5" name="Picture 4">
            <a:extLst>
              <a:ext uri="{FF2B5EF4-FFF2-40B4-BE49-F238E27FC236}">
                <a16:creationId xmlns:a16="http://schemas.microsoft.com/office/drawing/2014/main" id="{651D4930-5B1D-491D-A00E-DD13D143CE16}"/>
              </a:ext>
            </a:extLst>
          </p:cNvPr>
          <p:cNvPicPr>
            <a:picLocks noChangeAspect="1"/>
          </p:cNvPicPr>
          <p:nvPr/>
        </p:nvPicPr>
        <p:blipFill>
          <a:blip r:embed="rId3"/>
          <a:stretch>
            <a:fillRect/>
          </a:stretch>
        </p:blipFill>
        <p:spPr>
          <a:xfrm>
            <a:off x="191337" y="1143000"/>
            <a:ext cx="8761325" cy="4795198"/>
          </a:xfrm>
          <a:prstGeom prst="rect">
            <a:avLst/>
          </a:prstGeom>
        </p:spPr>
      </p:pic>
      <p:pic>
        <p:nvPicPr>
          <p:cNvPr id="6" name="Picture 5">
            <a:extLst>
              <a:ext uri="{FF2B5EF4-FFF2-40B4-BE49-F238E27FC236}">
                <a16:creationId xmlns:a16="http://schemas.microsoft.com/office/drawing/2014/main" id="{BC6382CC-8269-463D-9750-AF30ABB5D581}"/>
              </a:ext>
            </a:extLst>
          </p:cNvPr>
          <p:cNvPicPr>
            <a:picLocks noChangeAspect="1"/>
          </p:cNvPicPr>
          <p:nvPr/>
        </p:nvPicPr>
        <p:blipFill>
          <a:blip r:embed="rId4"/>
          <a:stretch>
            <a:fillRect/>
          </a:stretch>
        </p:blipFill>
        <p:spPr>
          <a:xfrm>
            <a:off x="0" y="6329935"/>
            <a:ext cx="1687015" cy="528065"/>
          </a:xfrm>
          <a:prstGeom prst="rect">
            <a:avLst/>
          </a:prstGeom>
        </p:spPr>
      </p:pic>
    </p:spTree>
    <p:extLst>
      <p:ext uri="{BB962C8B-B14F-4D97-AF65-F5344CB8AC3E}">
        <p14:creationId xmlns:p14="http://schemas.microsoft.com/office/powerpoint/2010/main" val="131753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sz="2400" b="0" dirty="0">
                <a:solidFill>
                  <a:schemeClr val="accent6">
                    <a:lumMod val="75000"/>
                  </a:schemeClr>
                </a:solidFill>
              </a:rPr>
              <a:t>West Part B Give Back Amounts</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13</a:t>
            </a:fld>
            <a:endParaRPr lang="en-US" dirty="0"/>
          </a:p>
        </p:txBody>
      </p:sp>
      <p:graphicFrame>
        <p:nvGraphicFramePr>
          <p:cNvPr id="8" name="Chart 7">
            <a:extLst>
              <a:ext uri="{FF2B5EF4-FFF2-40B4-BE49-F238E27FC236}">
                <a16:creationId xmlns:a16="http://schemas.microsoft.com/office/drawing/2014/main" id="{D5B31882-5D4E-4B37-A383-EAD308D4FCCA}"/>
              </a:ext>
            </a:extLst>
          </p:cNvPr>
          <p:cNvGraphicFramePr>
            <a:graphicFrameLocks/>
          </p:cNvGraphicFramePr>
          <p:nvPr>
            <p:extLst>
              <p:ext uri="{D42A27DB-BD31-4B8C-83A1-F6EECF244321}">
                <p14:modId xmlns:p14="http://schemas.microsoft.com/office/powerpoint/2010/main" val="2380743128"/>
              </p:ext>
            </p:extLst>
          </p:nvPr>
        </p:nvGraphicFramePr>
        <p:xfrm>
          <a:off x="0" y="1219200"/>
          <a:ext cx="45720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186B0B4-5845-4675-A46A-383226E8AEBC}"/>
              </a:ext>
            </a:extLst>
          </p:cNvPr>
          <p:cNvGraphicFramePr>
            <a:graphicFrameLocks/>
          </p:cNvGraphicFramePr>
          <p:nvPr>
            <p:extLst>
              <p:ext uri="{D42A27DB-BD31-4B8C-83A1-F6EECF244321}">
                <p14:modId xmlns:p14="http://schemas.microsoft.com/office/powerpoint/2010/main" val="514214639"/>
              </p:ext>
            </p:extLst>
          </p:nvPr>
        </p:nvGraphicFramePr>
        <p:xfrm>
          <a:off x="4425461" y="1219200"/>
          <a:ext cx="45720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a:extLst>
              <a:ext uri="{FF2B5EF4-FFF2-40B4-BE49-F238E27FC236}">
                <a16:creationId xmlns:a16="http://schemas.microsoft.com/office/drawing/2014/main" id="{7F870310-BD37-46C9-AFF6-3D9B9A7D1D12}"/>
              </a:ext>
            </a:extLst>
          </p:cNvPr>
          <p:cNvSpPr/>
          <p:nvPr/>
        </p:nvSpPr>
        <p:spPr>
          <a:xfrm rot="2914470">
            <a:off x="1307086" y="2666000"/>
            <a:ext cx="249846"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775C3C0-EEC8-4FCC-A238-5FE20FDCD445}"/>
              </a:ext>
            </a:extLst>
          </p:cNvPr>
          <p:cNvSpPr/>
          <p:nvPr/>
        </p:nvSpPr>
        <p:spPr>
          <a:xfrm rot="2935211">
            <a:off x="5605868" y="2704519"/>
            <a:ext cx="249846"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0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b="0" dirty="0">
                <a:solidFill>
                  <a:schemeClr val="accent6">
                    <a:lumMod val="75000"/>
                  </a:schemeClr>
                </a:solidFill>
              </a:rPr>
              <a:t>West PPOs</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14</a:t>
            </a:fld>
            <a:endParaRPr lang="en-US" dirty="0"/>
          </a:p>
        </p:txBody>
      </p:sp>
      <p:pic>
        <p:nvPicPr>
          <p:cNvPr id="9" name="Picture 8">
            <a:extLst>
              <a:ext uri="{FF2B5EF4-FFF2-40B4-BE49-F238E27FC236}">
                <a16:creationId xmlns:a16="http://schemas.microsoft.com/office/drawing/2014/main" id="{DCAE73E6-1E8C-45E0-A013-A08E2D498569}"/>
              </a:ext>
            </a:extLst>
          </p:cNvPr>
          <p:cNvPicPr>
            <a:picLocks noChangeAspect="1"/>
          </p:cNvPicPr>
          <p:nvPr/>
        </p:nvPicPr>
        <p:blipFill>
          <a:blip r:embed="rId3"/>
          <a:stretch>
            <a:fillRect/>
          </a:stretch>
        </p:blipFill>
        <p:spPr>
          <a:xfrm>
            <a:off x="800100" y="1091579"/>
            <a:ext cx="7543800" cy="5195340"/>
          </a:xfrm>
          <a:prstGeom prst="rect">
            <a:avLst/>
          </a:prstGeom>
        </p:spPr>
      </p:pic>
      <p:pic>
        <p:nvPicPr>
          <p:cNvPr id="5" name="Picture 4">
            <a:extLst>
              <a:ext uri="{FF2B5EF4-FFF2-40B4-BE49-F238E27FC236}">
                <a16:creationId xmlns:a16="http://schemas.microsoft.com/office/drawing/2014/main" id="{E7E2BB31-7B4F-4A0E-8B11-CED679D0D130}"/>
              </a:ext>
            </a:extLst>
          </p:cNvPr>
          <p:cNvPicPr>
            <a:picLocks noChangeAspect="1"/>
          </p:cNvPicPr>
          <p:nvPr/>
        </p:nvPicPr>
        <p:blipFill>
          <a:blip r:embed="rId4"/>
          <a:stretch>
            <a:fillRect/>
          </a:stretch>
        </p:blipFill>
        <p:spPr>
          <a:xfrm>
            <a:off x="0" y="6329935"/>
            <a:ext cx="1687015" cy="528065"/>
          </a:xfrm>
          <a:prstGeom prst="rect">
            <a:avLst/>
          </a:prstGeom>
        </p:spPr>
      </p:pic>
    </p:spTree>
    <p:extLst>
      <p:ext uri="{BB962C8B-B14F-4D97-AF65-F5344CB8AC3E}">
        <p14:creationId xmlns:p14="http://schemas.microsoft.com/office/powerpoint/2010/main" val="122200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4B853A3-A7AE-415C-91F0-499C46E8BC3F}" type="slidenum">
              <a:rPr lang="en-US" smtClean="0">
                <a:solidFill>
                  <a:prstClr val="black">
                    <a:tint val="75000"/>
                  </a:prstClr>
                </a:solidFill>
              </a:rPr>
              <a:pPr/>
              <a:t>15</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CC37E766-4B0E-41BD-ABAA-D1F1EBBC9601}"/>
              </a:ext>
            </a:extLst>
          </p:cNvPr>
          <p:cNvPicPr>
            <a:picLocks noChangeAspect="1"/>
          </p:cNvPicPr>
          <p:nvPr/>
        </p:nvPicPr>
        <p:blipFill>
          <a:blip r:embed="rId2"/>
          <a:stretch>
            <a:fillRect/>
          </a:stretch>
        </p:blipFill>
        <p:spPr>
          <a:xfrm>
            <a:off x="0" y="1467908"/>
            <a:ext cx="5410200" cy="2729325"/>
          </a:xfrm>
          <a:prstGeom prst="rect">
            <a:avLst/>
          </a:prstGeom>
        </p:spPr>
      </p:pic>
      <p:sp>
        <p:nvSpPr>
          <p:cNvPr id="8" name="Title 3">
            <a:extLst>
              <a:ext uri="{FF2B5EF4-FFF2-40B4-BE49-F238E27FC236}">
                <a16:creationId xmlns:a16="http://schemas.microsoft.com/office/drawing/2014/main" id="{E98A2FD6-D260-4FF4-8688-443A9104DCA3}"/>
              </a:ext>
            </a:extLst>
          </p:cNvPr>
          <p:cNvSpPr>
            <a:spLocks noGrp="1"/>
          </p:cNvSpPr>
          <p:nvPr>
            <p:ph type="title"/>
          </p:nvPr>
        </p:nvSpPr>
        <p:spPr>
          <a:xfrm>
            <a:off x="-152400" y="2286000"/>
            <a:ext cx="4191000" cy="1143000"/>
          </a:xfrm>
        </p:spPr>
        <p:txBody>
          <a:bodyPr/>
          <a:lstStyle/>
          <a:p>
            <a:r>
              <a:rPr lang="en-US" sz="3600" b="1" dirty="0">
                <a:solidFill>
                  <a:schemeClr val="bg1"/>
                </a:solidFill>
              </a:rPr>
              <a:t>Northeast Region</a:t>
            </a:r>
          </a:p>
        </p:txBody>
      </p:sp>
      <p:pic>
        <p:nvPicPr>
          <p:cNvPr id="3" name="Picture 2">
            <a:extLst>
              <a:ext uri="{FF2B5EF4-FFF2-40B4-BE49-F238E27FC236}">
                <a16:creationId xmlns:a16="http://schemas.microsoft.com/office/drawing/2014/main" id="{8688947A-9EF5-42C3-A204-59DA9ABE749D}"/>
              </a:ext>
            </a:extLst>
          </p:cNvPr>
          <p:cNvPicPr>
            <a:picLocks noChangeAspect="1"/>
          </p:cNvPicPr>
          <p:nvPr/>
        </p:nvPicPr>
        <p:blipFill>
          <a:blip r:embed="rId3"/>
          <a:stretch>
            <a:fillRect/>
          </a:stretch>
        </p:blipFill>
        <p:spPr>
          <a:xfrm>
            <a:off x="4191000" y="1676400"/>
            <a:ext cx="4245998" cy="3706452"/>
          </a:xfrm>
          <a:prstGeom prst="rect">
            <a:avLst/>
          </a:prstGeom>
        </p:spPr>
      </p:pic>
      <p:pic>
        <p:nvPicPr>
          <p:cNvPr id="9" name="Picture 8">
            <a:extLst>
              <a:ext uri="{FF2B5EF4-FFF2-40B4-BE49-F238E27FC236}">
                <a16:creationId xmlns:a16="http://schemas.microsoft.com/office/drawing/2014/main" id="{4ED4FB63-673F-46FF-92BB-668F65F49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50" y="0"/>
            <a:ext cx="5668450" cy="614106"/>
          </a:xfrm>
          <a:prstGeom prst="rect">
            <a:avLst/>
          </a:prstGeom>
        </p:spPr>
      </p:pic>
      <p:pic>
        <p:nvPicPr>
          <p:cNvPr id="10" name="Picture 9" descr="image002">
            <a:extLst>
              <a:ext uri="{FF2B5EF4-FFF2-40B4-BE49-F238E27FC236}">
                <a16:creationId xmlns:a16="http://schemas.microsoft.com/office/drawing/2014/main" id="{C42C8886-2775-4030-A7F6-654DAA4BC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5942" y="76200"/>
            <a:ext cx="1867129" cy="45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49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accent6">
                    <a:lumMod val="75000"/>
                  </a:schemeClr>
                </a:solidFill>
              </a:rPr>
              <a:t>Northeast Lead HMO</a:t>
            </a:r>
          </a:p>
        </p:txBody>
      </p:sp>
      <p:sp>
        <p:nvSpPr>
          <p:cNvPr id="7" name="Slide Number Placeholder 2">
            <a:extLst>
              <a:ext uri="{FF2B5EF4-FFF2-40B4-BE49-F238E27FC236}">
                <a16:creationId xmlns:a16="http://schemas.microsoft.com/office/drawing/2014/main" id="{A8651499-028F-4E73-AD41-A3771CA48754}"/>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16</a:t>
            </a:fld>
            <a:endParaRPr lang="en-US" dirty="0"/>
          </a:p>
        </p:txBody>
      </p:sp>
      <p:pic>
        <p:nvPicPr>
          <p:cNvPr id="5" name="Picture 4">
            <a:extLst>
              <a:ext uri="{FF2B5EF4-FFF2-40B4-BE49-F238E27FC236}">
                <a16:creationId xmlns:a16="http://schemas.microsoft.com/office/drawing/2014/main" id="{5D2620DE-4A30-44AA-AB8A-80515EA933D3}"/>
              </a:ext>
            </a:extLst>
          </p:cNvPr>
          <p:cNvPicPr>
            <a:picLocks noChangeAspect="1"/>
          </p:cNvPicPr>
          <p:nvPr/>
        </p:nvPicPr>
        <p:blipFill>
          <a:blip r:embed="rId2"/>
          <a:stretch>
            <a:fillRect/>
          </a:stretch>
        </p:blipFill>
        <p:spPr>
          <a:xfrm>
            <a:off x="1143000" y="768561"/>
            <a:ext cx="7032171" cy="5542017"/>
          </a:xfrm>
          <a:prstGeom prst="rect">
            <a:avLst/>
          </a:prstGeom>
        </p:spPr>
      </p:pic>
      <p:pic>
        <p:nvPicPr>
          <p:cNvPr id="6" name="Picture 5">
            <a:extLst>
              <a:ext uri="{FF2B5EF4-FFF2-40B4-BE49-F238E27FC236}">
                <a16:creationId xmlns:a16="http://schemas.microsoft.com/office/drawing/2014/main" id="{845475A5-FE77-46FE-9F7C-35A59FB2F1F3}"/>
              </a:ext>
            </a:extLst>
          </p:cNvPr>
          <p:cNvPicPr>
            <a:picLocks noChangeAspect="1"/>
          </p:cNvPicPr>
          <p:nvPr/>
        </p:nvPicPr>
        <p:blipFill>
          <a:blip r:embed="rId3"/>
          <a:stretch>
            <a:fillRect/>
          </a:stretch>
        </p:blipFill>
        <p:spPr>
          <a:xfrm>
            <a:off x="0" y="6329935"/>
            <a:ext cx="1687015" cy="528065"/>
          </a:xfrm>
          <a:prstGeom prst="rect">
            <a:avLst/>
          </a:prstGeom>
        </p:spPr>
      </p:pic>
    </p:spTree>
    <p:extLst>
      <p:ext uri="{BB962C8B-B14F-4D97-AF65-F5344CB8AC3E}">
        <p14:creationId xmlns:p14="http://schemas.microsoft.com/office/powerpoint/2010/main" val="217857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b="0" dirty="0">
                <a:solidFill>
                  <a:schemeClr val="accent6">
                    <a:lumMod val="75000"/>
                  </a:schemeClr>
                </a:solidFill>
              </a:rPr>
              <a:t>Northeast PPOs</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17</a:t>
            </a:fld>
            <a:endParaRPr lang="en-US" dirty="0"/>
          </a:p>
        </p:txBody>
      </p:sp>
      <p:pic>
        <p:nvPicPr>
          <p:cNvPr id="5" name="Picture 4">
            <a:extLst>
              <a:ext uri="{FF2B5EF4-FFF2-40B4-BE49-F238E27FC236}">
                <a16:creationId xmlns:a16="http://schemas.microsoft.com/office/drawing/2014/main" id="{ACE1EA59-EB0A-488A-92A6-EA16EE002540}"/>
              </a:ext>
            </a:extLst>
          </p:cNvPr>
          <p:cNvPicPr>
            <a:picLocks noChangeAspect="1"/>
          </p:cNvPicPr>
          <p:nvPr/>
        </p:nvPicPr>
        <p:blipFill>
          <a:blip r:embed="rId3"/>
          <a:stretch>
            <a:fillRect/>
          </a:stretch>
        </p:blipFill>
        <p:spPr>
          <a:xfrm>
            <a:off x="3200400" y="1018250"/>
            <a:ext cx="2852029" cy="5486400"/>
          </a:xfrm>
          <a:prstGeom prst="rect">
            <a:avLst/>
          </a:prstGeom>
        </p:spPr>
      </p:pic>
      <p:pic>
        <p:nvPicPr>
          <p:cNvPr id="6" name="Picture 5">
            <a:extLst>
              <a:ext uri="{FF2B5EF4-FFF2-40B4-BE49-F238E27FC236}">
                <a16:creationId xmlns:a16="http://schemas.microsoft.com/office/drawing/2014/main" id="{AF96D725-7E1D-45F6-98C1-DFD4E4E45DB4}"/>
              </a:ext>
            </a:extLst>
          </p:cNvPr>
          <p:cNvPicPr>
            <a:picLocks noChangeAspect="1"/>
          </p:cNvPicPr>
          <p:nvPr/>
        </p:nvPicPr>
        <p:blipFill>
          <a:blip r:embed="rId4"/>
          <a:stretch>
            <a:fillRect/>
          </a:stretch>
        </p:blipFill>
        <p:spPr>
          <a:xfrm>
            <a:off x="0" y="6329935"/>
            <a:ext cx="1687015" cy="528065"/>
          </a:xfrm>
          <a:prstGeom prst="rect">
            <a:avLst/>
          </a:prstGeom>
        </p:spPr>
      </p:pic>
    </p:spTree>
    <p:extLst>
      <p:ext uri="{BB962C8B-B14F-4D97-AF65-F5344CB8AC3E}">
        <p14:creationId xmlns:p14="http://schemas.microsoft.com/office/powerpoint/2010/main" val="112992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4B853A3-A7AE-415C-91F0-499C46E8BC3F}" type="slidenum">
              <a:rPr lang="en-US" smtClean="0">
                <a:solidFill>
                  <a:prstClr val="black">
                    <a:tint val="75000"/>
                  </a:prstClr>
                </a:solidFill>
              </a:rPr>
              <a:pPr/>
              <a:t>18</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CC01C202-C944-45BC-9311-C5484EAF651F}"/>
              </a:ext>
            </a:extLst>
          </p:cNvPr>
          <p:cNvPicPr>
            <a:picLocks noChangeAspect="1"/>
          </p:cNvPicPr>
          <p:nvPr/>
        </p:nvPicPr>
        <p:blipFill>
          <a:blip r:embed="rId2"/>
          <a:stretch>
            <a:fillRect/>
          </a:stretch>
        </p:blipFill>
        <p:spPr>
          <a:xfrm>
            <a:off x="0" y="1467908"/>
            <a:ext cx="5410200" cy="2729325"/>
          </a:xfrm>
          <a:prstGeom prst="rect">
            <a:avLst/>
          </a:prstGeom>
        </p:spPr>
      </p:pic>
      <p:pic>
        <p:nvPicPr>
          <p:cNvPr id="3" name="Picture 2">
            <a:extLst>
              <a:ext uri="{FF2B5EF4-FFF2-40B4-BE49-F238E27FC236}">
                <a16:creationId xmlns:a16="http://schemas.microsoft.com/office/drawing/2014/main" id="{6C6D017A-57FE-469B-8EB0-C2CAC1C3D01F}"/>
              </a:ext>
            </a:extLst>
          </p:cNvPr>
          <p:cNvPicPr>
            <a:picLocks noChangeAspect="1"/>
          </p:cNvPicPr>
          <p:nvPr/>
        </p:nvPicPr>
        <p:blipFill>
          <a:blip r:embed="rId3"/>
          <a:stretch>
            <a:fillRect/>
          </a:stretch>
        </p:blipFill>
        <p:spPr>
          <a:xfrm>
            <a:off x="3163507" y="1600200"/>
            <a:ext cx="5828093" cy="1667315"/>
          </a:xfrm>
          <a:prstGeom prst="rect">
            <a:avLst/>
          </a:prstGeom>
        </p:spPr>
      </p:pic>
      <p:pic>
        <p:nvPicPr>
          <p:cNvPr id="9" name="Picture 8">
            <a:extLst>
              <a:ext uri="{FF2B5EF4-FFF2-40B4-BE49-F238E27FC236}">
                <a16:creationId xmlns:a16="http://schemas.microsoft.com/office/drawing/2014/main" id="{EFCBF3D5-3D6C-4AC4-BD65-DD9C83D7E2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775" y="157072"/>
            <a:ext cx="5668450" cy="614106"/>
          </a:xfrm>
          <a:prstGeom prst="rect">
            <a:avLst/>
          </a:prstGeom>
        </p:spPr>
      </p:pic>
      <p:sp>
        <p:nvSpPr>
          <p:cNvPr id="12" name="Title 3">
            <a:extLst>
              <a:ext uri="{FF2B5EF4-FFF2-40B4-BE49-F238E27FC236}">
                <a16:creationId xmlns:a16="http://schemas.microsoft.com/office/drawing/2014/main" id="{8A8FE97D-C02F-46FA-8B18-CD771E0549C2}"/>
              </a:ext>
            </a:extLst>
          </p:cNvPr>
          <p:cNvSpPr>
            <a:spLocks noGrp="1"/>
          </p:cNvSpPr>
          <p:nvPr>
            <p:ph type="title"/>
          </p:nvPr>
        </p:nvSpPr>
        <p:spPr>
          <a:xfrm>
            <a:off x="-152400" y="2286000"/>
            <a:ext cx="4191000" cy="1143000"/>
          </a:xfrm>
        </p:spPr>
        <p:txBody>
          <a:bodyPr/>
          <a:lstStyle/>
          <a:p>
            <a:r>
              <a:rPr lang="en-US" sz="3600" b="1" dirty="0">
                <a:solidFill>
                  <a:schemeClr val="bg1"/>
                </a:solidFill>
              </a:rPr>
              <a:t>Northwest Region</a:t>
            </a:r>
          </a:p>
        </p:txBody>
      </p:sp>
    </p:spTree>
    <p:extLst>
      <p:ext uri="{BB962C8B-B14F-4D97-AF65-F5344CB8AC3E}">
        <p14:creationId xmlns:p14="http://schemas.microsoft.com/office/powerpoint/2010/main" val="177685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accent6">
                    <a:lumMod val="75000"/>
                  </a:schemeClr>
                </a:solidFill>
              </a:rPr>
              <a:t>Northwest Lead HMO</a:t>
            </a:r>
          </a:p>
        </p:txBody>
      </p:sp>
      <p:sp>
        <p:nvSpPr>
          <p:cNvPr id="7" name="Slide Number Placeholder 2">
            <a:extLst>
              <a:ext uri="{FF2B5EF4-FFF2-40B4-BE49-F238E27FC236}">
                <a16:creationId xmlns:a16="http://schemas.microsoft.com/office/drawing/2014/main" id="{A8651499-028F-4E73-AD41-A3771CA48754}"/>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19</a:t>
            </a:fld>
            <a:endParaRPr lang="en-US" dirty="0"/>
          </a:p>
        </p:txBody>
      </p:sp>
      <p:pic>
        <p:nvPicPr>
          <p:cNvPr id="4" name="Picture 3">
            <a:extLst>
              <a:ext uri="{FF2B5EF4-FFF2-40B4-BE49-F238E27FC236}">
                <a16:creationId xmlns:a16="http://schemas.microsoft.com/office/drawing/2014/main" id="{BC4233B5-988E-46FB-8ED7-CEFEA796AFA5}"/>
              </a:ext>
            </a:extLst>
          </p:cNvPr>
          <p:cNvPicPr>
            <a:picLocks noChangeAspect="1"/>
          </p:cNvPicPr>
          <p:nvPr/>
        </p:nvPicPr>
        <p:blipFill>
          <a:blip r:embed="rId2"/>
          <a:stretch>
            <a:fillRect/>
          </a:stretch>
        </p:blipFill>
        <p:spPr>
          <a:xfrm>
            <a:off x="1688418" y="1003300"/>
            <a:ext cx="5278439" cy="5374430"/>
          </a:xfrm>
          <a:prstGeom prst="rect">
            <a:avLst/>
          </a:prstGeom>
        </p:spPr>
      </p:pic>
      <p:pic>
        <p:nvPicPr>
          <p:cNvPr id="5" name="Picture 4">
            <a:extLst>
              <a:ext uri="{FF2B5EF4-FFF2-40B4-BE49-F238E27FC236}">
                <a16:creationId xmlns:a16="http://schemas.microsoft.com/office/drawing/2014/main" id="{73D172B2-5B2E-4F19-98CA-00CE85666327}"/>
              </a:ext>
            </a:extLst>
          </p:cNvPr>
          <p:cNvPicPr>
            <a:picLocks noChangeAspect="1"/>
          </p:cNvPicPr>
          <p:nvPr/>
        </p:nvPicPr>
        <p:blipFill>
          <a:blip r:embed="rId3"/>
          <a:stretch>
            <a:fillRect/>
          </a:stretch>
        </p:blipFill>
        <p:spPr>
          <a:xfrm>
            <a:off x="0" y="6329935"/>
            <a:ext cx="1687015" cy="528065"/>
          </a:xfrm>
          <a:prstGeom prst="rect">
            <a:avLst/>
          </a:prstGeom>
        </p:spPr>
      </p:pic>
    </p:spTree>
    <p:extLst>
      <p:ext uri="{BB962C8B-B14F-4D97-AF65-F5344CB8AC3E}">
        <p14:creationId xmlns:p14="http://schemas.microsoft.com/office/powerpoint/2010/main" val="76959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sz="1050" b="0" dirty="0">
                <a:solidFill>
                  <a:srgbClr val="0099D9"/>
                </a:solidFill>
              </a:rPr>
              <a:t> </a:t>
            </a:r>
            <a:r>
              <a:rPr lang="en-US" b="0" dirty="0">
                <a:solidFill>
                  <a:schemeClr val="accent6">
                    <a:lumMod val="75000"/>
                  </a:schemeClr>
                </a:solidFill>
              </a:rPr>
              <a:t>Summary</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2</a:t>
            </a:fld>
            <a:endParaRPr lang="en-US" dirty="0"/>
          </a:p>
        </p:txBody>
      </p:sp>
      <p:sp>
        <p:nvSpPr>
          <p:cNvPr id="3" name="TextBox 2">
            <a:extLst>
              <a:ext uri="{FF2B5EF4-FFF2-40B4-BE49-F238E27FC236}">
                <a16:creationId xmlns:a16="http://schemas.microsoft.com/office/drawing/2014/main" id="{E8CAA5CB-5980-4A42-A7FB-4279021B6BBC}"/>
              </a:ext>
            </a:extLst>
          </p:cNvPr>
          <p:cNvSpPr txBox="1"/>
          <p:nvPr/>
        </p:nvSpPr>
        <p:spPr>
          <a:xfrm>
            <a:off x="77875" y="721278"/>
            <a:ext cx="6248400" cy="6186309"/>
          </a:xfrm>
          <a:prstGeom prst="rect">
            <a:avLst/>
          </a:prstGeom>
          <a:noFill/>
        </p:spPr>
        <p:txBody>
          <a:bodyPr wrap="square" rtlCol="0">
            <a:spAutoFit/>
          </a:bodyPr>
          <a:lstStyle/>
          <a:p>
            <a:r>
              <a:rPr lang="en-US" b="1" dirty="0">
                <a:solidFill>
                  <a:schemeClr val="accent6">
                    <a:lumMod val="75000"/>
                  </a:schemeClr>
                </a:solidFill>
                <a:latin typeface="Century Gothic" panose="020B0502020202020204" pitchFamily="34" charset="0"/>
                <a:cs typeface="Arial" panose="020B0604020202020204" pitchFamily="34" charset="0"/>
              </a:rPr>
              <a:t>HMO</a:t>
            </a:r>
          </a:p>
          <a:p>
            <a:pPr marL="285750" lvl="0"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The data bears out that our Classic Plus/Premier HMOs are well positioned to grow </a:t>
            </a:r>
          </a:p>
          <a:p>
            <a:pPr marL="603230" lvl="1"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This is a check mark for our goal during development of strengthening the existing plans and expanding into new areas with a competitive offering backed by the needed network</a:t>
            </a:r>
          </a:p>
          <a:p>
            <a:pPr marL="285750" lvl="0"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The Classics and FHCP still lag a bit behind</a:t>
            </a:r>
          </a:p>
          <a:p>
            <a:pPr marL="603230" lvl="1"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This isn’t the best situation for areas where we only sell the Classic (Pasco, Seminole) but emphasizes the need to grow the HPNs and expand the Premier family in the coming years</a:t>
            </a:r>
          </a:p>
          <a:p>
            <a:pPr marL="603230" lvl="1"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Some of them are right where we need them in the top five plans (Panhandle, Brevard) and FHCP has their local presence</a:t>
            </a:r>
          </a:p>
          <a:p>
            <a:pPr marL="603230" lvl="1"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The Classic in The Villages area is better than United and we should do well against their plan</a:t>
            </a:r>
          </a:p>
          <a:p>
            <a:endParaRPr lang="en-US" dirty="0">
              <a:latin typeface="Century Gothic" panose="020B0502020202020204" pitchFamily="34" charset="0"/>
              <a:cs typeface="Arial" panose="020B0604020202020204" pitchFamily="34" charset="0"/>
            </a:endParaRPr>
          </a:p>
          <a:p>
            <a:r>
              <a:rPr lang="en-US" b="1" dirty="0">
                <a:solidFill>
                  <a:schemeClr val="accent6">
                    <a:lumMod val="75000"/>
                  </a:schemeClr>
                </a:solidFill>
                <a:latin typeface="Century Gothic" panose="020B0502020202020204" pitchFamily="34" charset="0"/>
                <a:cs typeface="Arial" panose="020B0604020202020204" pitchFamily="34" charset="0"/>
              </a:rPr>
              <a:t>Part B Give Backs</a:t>
            </a:r>
          </a:p>
          <a:p>
            <a:pPr marL="285750" lvl="0"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Another check mark for our goal of offering the plans in key areas but not approach the higher end</a:t>
            </a:r>
          </a:p>
          <a:p>
            <a:pPr marL="603230" lvl="1"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We sit in the lower quadrant of the amounts in each county but are not the lowest</a:t>
            </a:r>
          </a:p>
          <a:p>
            <a:pPr marL="285750" lvl="0"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For 2020, there are 285 PBPs returning part of the Part B premium compared to 140 last year</a:t>
            </a:r>
          </a:p>
          <a:p>
            <a:pPr marL="603230" lvl="1"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However, this year the average give back is $69 vs last year just under $78</a:t>
            </a:r>
          </a:p>
          <a:p>
            <a:pPr marL="920709" lvl="2"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This indicates plans are thinking the same as we did; have the plan in the portfolio but don’t lead with it </a:t>
            </a:r>
          </a:p>
          <a:p>
            <a:pPr lvl="2"/>
            <a:endParaRPr lang="en-US" dirty="0">
              <a:latin typeface="Century Gothic" panose="020B0502020202020204" pitchFamily="34" charset="0"/>
              <a:cs typeface="Arial" panose="020B0604020202020204" pitchFamily="34" charset="0"/>
            </a:endParaRPr>
          </a:p>
          <a:p>
            <a:r>
              <a:rPr lang="en-US" b="1" dirty="0">
                <a:solidFill>
                  <a:schemeClr val="accent6">
                    <a:lumMod val="75000"/>
                  </a:schemeClr>
                </a:solidFill>
                <a:latin typeface="Century Gothic" panose="020B0502020202020204" pitchFamily="34" charset="0"/>
                <a:cs typeface="Arial" panose="020B0604020202020204" pitchFamily="34" charset="0"/>
              </a:rPr>
              <a:t>$0 LPPOs</a:t>
            </a:r>
          </a:p>
          <a:p>
            <a:pPr marL="285750" lvl="0"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The final check the box for our strategy of offering a competitive plan in key growth areas</a:t>
            </a:r>
          </a:p>
          <a:p>
            <a:pPr marL="603230" lvl="1"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The benefit data shows these $0 plans are tightly bunched and almost indistinguishable from each other </a:t>
            </a:r>
          </a:p>
          <a:p>
            <a:pPr marL="603230" lvl="1" indent="-285750">
              <a:buFont typeface="Arial" panose="020B0604020202020204" pitchFamily="34" charset="0"/>
              <a:buChar char="•"/>
            </a:pPr>
            <a:r>
              <a:rPr lang="en-US" dirty="0">
                <a:latin typeface="Century Gothic" panose="020B0502020202020204" pitchFamily="34" charset="0"/>
                <a:cs typeface="Arial" panose="020B0604020202020204" pitchFamily="34" charset="0"/>
              </a:rPr>
              <a:t>We are well positioned for the PPO buyer by averaging a ranking of 3.8 out of 13.4 PPO plans in the counties where we have the Value</a:t>
            </a:r>
          </a:p>
        </p:txBody>
      </p:sp>
      <p:sp>
        <p:nvSpPr>
          <p:cNvPr id="4" name="TextBox 3">
            <a:extLst>
              <a:ext uri="{FF2B5EF4-FFF2-40B4-BE49-F238E27FC236}">
                <a16:creationId xmlns:a16="http://schemas.microsoft.com/office/drawing/2014/main" id="{BBBD33E2-34A9-470F-94BE-04EBBB13CE29}"/>
              </a:ext>
            </a:extLst>
          </p:cNvPr>
          <p:cNvSpPr txBox="1"/>
          <p:nvPr/>
        </p:nvSpPr>
        <p:spPr>
          <a:xfrm>
            <a:off x="6326274" y="1200093"/>
            <a:ext cx="2739849" cy="646331"/>
          </a:xfrm>
          <a:prstGeom prst="rect">
            <a:avLst/>
          </a:prstGeom>
          <a:noFill/>
          <a:ln>
            <a:solidFill>
              <a:srgbClr val="E19C1E"/>
            </a:solidFill>
          </a:ln>
        </p:spPr>
        <p:txBody>
          <a:bodyPr wrap="square" rtlCol="0">
            <a:spAutoFit/>
          </a:bodyPr>
          <a:lstStyle/>
          <a:p>
            <a:r>
              <a:rPr lang="en-US" b="1" dirty="0">
                <a:solidFill>
                  <a:schemeClr val="accent6">
                    <a:lumMod val="75000"/>
                  </a:schemeClr>
                </a:solidFill>
                <a:latin typeface="Century Gothic" panose="020B0502020202020204" pitchFamily="34" charset="0"/>
              </a:rPr>
              <a:t>Overall View of Plan Competitiveness in Counties having a goal of 1k or more sales</a:t>
            </a:r>
          </a:p>
        </p:txBody>
      </p:sp>
      <p:graphicFrame>
        <p:nvGraphicFramePr>
          <p:cNvPr id="5" name="Table 4">
            <a:extLst>
              <a:ext uri="{FF2B5EF4-FFF2-40B4-BE49-F238E27FC236}">
                <a16:creationId xmlns:a16="http://schemas.microsoft.com/office/drawing/2014/main" id="{97B5D4D4-0CB3-41EE-8B02-CFBA9DF90908}"/>
              </a:ext>
            </a:extLst>
          </p:cNvPr>
          <p:cNvGraphicFramePr>
            <a:graphicFrameLocks noGrp="1"/>
          </p:cNvGraphicFramePr>
          <p:nvPr>
            <p:extLst>
              <p:ext uri="{D42A27DB-BD31-4B8C-83A1-F6EECF244321}">
                <p14:modId xmlns:p14="http://schemas.microsoft.com/office/powerpoint/2010/main" val="2402592035"/>
              </p:ext>
            </p:extLst>
          </p:nvPr>
        </p:nvGraphicFramePr>
        <p:xfrm>
          <a:off x="6326275" y="1828800"/>
          <a:ext cx="2739849" cy="4450080"/>
        </p:xfrm>
        <a:graphic>
          <a:graphicData uri="http://schemas.openxmlformats.org/drawingml/2006/table">
            <a:tbl>
              <a:tblPr firstRow="1" bandRow="1">
                <a:tableStyleId>{93296810-A885-4BE3-A3E7-6D5BEEA58F35}</a:tableStyleId>
              </a:tblPr>
              <a:tblGrid>
                <a:gridCol w="988925">
                  <a:extLst>
                    <a:ext uri="{9D8B030D-6E8A-4147-A177-3AD203B41FA5}">
                      <a16:colId xmlns:a16="http://schemas.microsoft.com/office/drawing/2014/main" val="2319548683"/>
                    </a:ext>
                  </a:extLst>
                </a:gridCol>
                <a:gridCol w="914400">
                  <a:extLst>
                    <a:ext uri="{9D8B030D-6E8A-4147-A177-3AD203B41FA5}">
                      <a16:colId xmlns:a16="http://schemas.microsoft.com/office/drawing/2014/main" val="2996179002"/>
                    </a:ext>
                  </a:extLst>
                </a:gridCol>
                <a:gridCol w="836524">
                  <a:extLst>
                    <a:ext uri="{9D8B030D-6E8A-4147-A177-3AD203B41FA5}">
                      <a16:colId xmlns:a16="http://schemas.microsoft.com/office/drawing/2014/main" val="2127511556"/>
                    </a:ext>
                  </a:extLst>
                </a:gridCol>
              </a:tblGrid>
              <a:tr h="370840">
                <a:tc>
                  <a:txBody>
                    <a:bodyPr/>
                    <a:lstStyle/>
                    <a:p>
                      <a:r>
                        <a:rPr lang="en-US" dirty="0"/>
                        <a:t>County</a:t>
                      </a:r>
                    </a:p>
                  </a:txBody>
                  <a:tcPr/>
                </a:tc>
                <a:tc>
                  <a:txBody>
                    <a:bodyPr/>
                    <a:lstStyle/>
                    <a:p>
                      <a:r>
                        <a:rPr lang="en-US" dirty="0"/>
                        <a:t>Lead HMO</a:t>
                      </a:r>
                    </a:p>
                  </a:txBody>
                  <a:tcPr/>
                </a:tc>
                <a:tc>
                  <a:txBody>
                    <a:bodyPr/>
                    <a:lstStyle/>
                    <a:p>
                      <a:r>
                        <a:rPr lang="en-US" dirty="0"/>
                        <a:t>$0 LPPO</a:t>
                      </a:r>
                    </a:p>
                  </a:txBody>
                  <a:tcPr/>
                </a:tc>
                <a:extLst>
                  <a:ext uri="{0D108BD9-81ED-4DB2-BD59-A6C34878D82A}">
                    <a16:rowId xmlns:a16="http://schemas.microsoft.com/office/drawing/2014/main" val="608958682"/>
                  </a:ext>
                </a:extLst>
              </a:tr>
              <a:tr h="370840">
                <a:tc>
                  <a:txBody>
                    <a:bodyPr/>
                    <a:lstStyle/>
                    <a:p>
                      <a:r>
                        <a:rPr lang="en-US" sz="1000" b="1" dirty="0">
                          <a:solidFill>
                            <a:schemeClr val="accent6">
                              <a:lumMod val="75000"/>
                            </a:schemeClr>
                          </a:solidFill>
                          <a:latin typeface="Century Gothic" panose="020B0502020202020204" pitchFamily="34" charset="0"/>
                        </a:rPr>
                        <a:t>Broward</a:t>
                      </a:r>
                    </a:p>
                  </a:txBody>
                  <a:tcPr>
                    <a:noFill/>
                  </a:tcPr>
                </a:tc>
                <a:tc>
                  <a:txBody>
                    <a:bodyPr/>
                    <a:lstStyle/>
                    <a:p>
                      <a:endParaRPr lang="en-US" sz="1000" dirty="0">
                        <a:latin typeface="Century Gothic" panose="020B0502020202020204" pitchFamily="34" charset="0"/>
                      </a:endParaRPr>
                    </a:p>
                  </a:txBody>
                  <a:tcPr>
                    <a:noFill/>
                  </a:tcPr>
                </a:tc>
                <a:tc>
                  <a:txBody>
                    <a:bodyPr/>
                    <a:lstStyle/>
                    <a:p>
                      <a:pPr algn="ctr"/>
                      <a:r>
                        <a:rPr lang="en-US" sz="1000" dirty="0">
                          <a:latin typeface="Century Gothic" panose="020B0502020202020204" pitchFamily="34" charset="0"/>
                        </a:rPr>
                        <a:t>--</a:t>
                      </a:r>
                    </a:p>
                  </a:txBody>
                  <a:tcPr>
                    <a:noFill/>
                  </a:tcPr>
                </a:tc>
                <a:extLst>
                  <a:ext uri="{0D108BD9-81ED-4DB2-BD59-A6C34878D82A}">
                    <a16:rowId xmlns:a16="http://schemas.microsoft.com/office/drawing/2014/main" val="2436313450"/>
                  </a:ext>
                </a:extLst>
              </a:tr>
              <a:tr h="370840">
                <a:tc>
                  <a:txBody>
                    <a:bodyPr/>
                    <a:lstStyle/>
                    <a:p>
                      <a:r>
                        <a:rPr lang="en-US" sz="1000" b="1" dirty="0">
                          <a:solidFill>
                            <a:schemeClr val="accent6">
                              <a:lumMod val="75000"/>
                            </a:schemeClr>
                          </a:solidFill>
                          <a:latin typeface="Century Gothic" panose="020B0502020202020204" pitchFamily="34" charset="0"/>
                        </a:rPr>
                        <a:t>Miami-Dade</a:t>
                      </a:r>
                    </a:p>
                  </a:txBody>
                  <a:tcPr>
                    <a:noFill/>
                  </a:tcPr>
                </a:tc>
                <a:tc>
                  <a:txBody>
                    <a:bodyPr/>
                    <a:lstStyle/>
                    <a:p>
                      <a:endParaRPr lang="en-US" sz="1000" dirty="0">
                        <a:latin typeface="Century Gothic" panose="020B0502020202020204" pitchFamily="34" charset="0"/>
                      </a:endParaRPr>
                    </a:p>
                  </a:txBody>
                  <a:tcPr>
                    <a:noFill/>
                  </a:tcPr>
                </a:tc>
                <a:tc>
                  <a:txBody>
                    <a:bodyPr/>
                    <a:lstStyle/>
                    <a:p>
                      <a:pPr algn="ctr"/>
                      <a:endParaRPr lang="en-US" sz="1000" dirty="0">
                        <a:latin typeface="Century Gothic" panose="020B0502020202020204" pitchFamily="34" charset="0"/>
                      </a:endParaRPr>
                    </a:p>
                  </a:txBody>
                  <a:tcPr>
                    <a:noFill/>
                  </a:tcPr>
                </a:tc>
                <a:extLst>
                  <a:ext uri="{0D108BD9-81ED-4DB2-BD59-A6C34878D82A}">
                    <a16:rowId xmlns:a16="http://schemas.microsoft.com/office/drawing/2014/main" val="2769423625"/>
                  </a:ext>
                </a:extLst>
              </a:tr>
              <a:tr h="370840">
                <a:tc>
                  <a:txBody>
                    <a:bodyPr/>
                    <a:lstStyle/>
                    <a:p>
                      <a:r>
                        <a:rPr lang="en-US" sz="1000" b="1" dirty="0">
                          <a:solidFill>
                            <a:schemeClr val="accent6">
                              <a:lumMod val="75000"/>
                            </a:schemeClr>
                          </a:solidFill>
                          <a:latin typeface="Century Gothic" panose="020B0502020202020204" pitchFamily="34" charset="0"/>
                        </a:rPr>
                        <a:t>Palm Beach</a:t>
                      </a:r>
                    </a:p>
                  </a:txBody>
                  <a:tcPr>
                    <a:noFill/>
                  </a:tcPr>
                </a:tc>
                <a:tc>
                  <a:txBody>
                    <a:bodyPr/>
                    <a:lstStyle/>
                    <a:p>
                      <a:pPr algn="ctr"/>
                      <a:r>
                        <a:rPr lang="en-US" sz="1000" dirty="0">
                          <a:latin typeface="Century Gothic" panose="020B0502020202020204" pitchFamily="34" charset="0"/>
                        </a:rPr>
                        <a:t>--</a:t>
                      </a:r>
                    </a:p>
                  </a:txBody>
                  <a:tcPr>
                    <a:noFill/>
                  </a:tcPr>
                </a:tc>
                <a:tc>
                  <a:txBody>
                    <a:bodyPr/>
                    <a:lstStyle/>
                    <a:p>
                      <a:pPr algn="ctr"/>
                      <a:r>
                        <a:rPr lang="en-US" sz="1000" dirty="0">
                          <a:latin typeface="Century Gothic" panose="020B0502020202020204" pitchFamily="34" charset="0"/>
                        </a:rPr>
                        <a:t>--</a:t>
                      </a:r>
                    </a:p>
                  </a:txBody>
                  <a:tcPr>
                    <a:noFill/>
                  </a:tcPr>
                </a:tc>
                <a:extLst>
                  <a:ext uri="{0D108BD9-81ED-4DB2-BD59-A6C34878D82A}">
                    <a16:rowId xmlns:a16="http://schemas.microsoft.com/office/drawing/2014/main" val="524800941"/>
                  </a:ext>
                </a:extLst>
              </a:tr>
              <a:tr h="370840">
                <a:tc>
                  <a:txBody>
                    <a:bodyPr/>
                    <a:lstStyle/>
                    <a:p>
                      <a:r>
                        <a:rPr lang="en-US" sz="1000" b="1" dirty="0">
                          <a:solidFill>
                            <a:schemeClr val="accent6">
                              <a:lumMod val="75000"/>
                            </a:schemeClr>
                          </a:solidFill>
                          <a:latin typeface="Century Gothic" panose="020B0502020202020204" pitchFamily="34" charset="0"/>
                        </a:rPr>
                        <a:t>Sumter</a:t>
                      </a:r>
                    </a:p>
                  </a:txBody>
                  <a:tcPr>
                    <a:noFill/>
                  </a:tcPr>
                </a:tc>
                <a:tc>
                  <a:txBody>
                    <a:bodyPr/>
                    <a:lstStyle/>
                    <a:p>
                      <a:pPr algn="ctr"/>
                      <a:endParaRPr lang="en-US" sz="1000" dirty="0">
                        <a:latin typeface="Century Gothic" panose="020B0502020202020204" pitchFamily="34" charset="0"/>
                      </a:endParaRPr>
                    </a:p>
                  </a:txBody>
                  <a:tcPr>
                    <a:noFill/>
                  </a:tcPr>
                </a:tc>
                <a:tc>
                  <a:txBody>
                    <a:bodyPr/>
                    <a:lstStyle/>
                    <a:p>
                      <a:pPr algn="ctr"/>
                      <a:r>
                        <a:rPr lang="en-US" sz="1000" dirty="0">
                          <a:latin typeface="Century Gothic" panose="020B0502020202020204" pitchFamily="34" charset="0"/>
                        </a:rPr>
                        <a:t>--</a:t>
                      </a:r>
                    </a:p>
                  </a:txBody>
                  <a:tcPr>
                    <a:noFill/>
                  </a:tcPr>
                </a:tc>
                <a:extLst>
                  <a:ext uri="{0D108BD9-81ED-4DB2-BD59-A6C34878D82A}">
                    <a16:rowId xmlns:a16="http://schemas.microsoft.com/office/drawing/2014/main" val="3312915652"/>
                  </a:ext>
                </a:extLst>
              </a:tr>
              <a:tr h="370840">
                <a:tc>
                  <a:txBody>
                    <a:bodyPr/>
                    <a:lstStyle/>
                    <a:p>
                      <a:r>
                        <a:rPr lang="en-US" sz="1000" b="1" dirty="0">
                          <a:solidFill>
                            <a:schemeClr val="accent6">
                              <a:lumMod val="75000"/>
                            </a:schemeClr>
                          </a:solidFill>
                          <a:latin typeface="Century Gothic" panose="020B0502020202020204" pitchFamily="34" charset="0"/>
                        </a:rPr>
                        <a:t>Volusia </a:t>
                      </a:r>
                      <a:r>
                        <a:rPr lang="en-US" sz="700" b="1" dirty="0">
                          <a:solidFill>
                            <a:schemeClr val="accent6">
                              <a:lumMod val="75000"/>
                            </a:schemeClr>
                          </a:solidFill>
                          <a:latin typeface="Century Gothic" panose="020B0502020202020204" pitchFamily="34" charset="0"/>
                        </a:rPr>
                        <a:t>(FHCP)</a:t>
                      </a:r>
                      <a:endParaRPr lang="en-US" sz="1000" b="1" dirty="0">
                        <a:solidFill>
                          <a:schemeClr val="accent6">
                            <a:lumMod val="75000"/>
                          </a:schemeClr>
                        </a:solidFill>
                        <a:latin typeface="Century Gothic" panose="020B0502020202020204" pitchFamily="34" charset="0"/>
                      </a:endParaRPr>
                    </a:p>
                  </a:txBody>
                  <a:tcPr>
                    <a:noFill/>
                  </a:tcPr>
                </a:tc>
                <a:tc>
                  <a:txBody>
                    <a:bodyPr/>
                    <a:lstStyle/>
                    <a:p>
                      <a:pPr algn="ctr"/>
                      <a:endParaRPr lang="en-US" sz="1000" dirty="0">
                        <a:latin typeface="Century Gothic" panose="020B0502020202020204" pitchFamily="34" charset="0"/>
                      </a:endParaRPr>
                    </a:p>
                  </a:txBody>
                  <a:tcPr>
                    <a:noFill/>
                  </a:tcPr>
                </a:tc>
                <a:tc>
                  <a:txBody>
                    <a:bodyPr/>
                    <a:lstStyle/>
                    <a:p>
                      <a:pPr algn="ctr"/>
                      <a:r>
                        <a:rPr lang="en-US" sz="1000" dirty="0">
                          <a:latin typeface="Century Gothic" panose="020B0502020202020204" pitchFamily="34" charset="0"/>
                        </a:rPr>
                        <a:t>N/A</a:t>
                      </a:r>
                    </a:p>
                  </a:txBody>
                  <a:tcPr>
                    <a:noFill/>
                  </a:tcPr>
                </a:tc>
                <a:extLst>
                  <a:ext uri="{0D108BD9-81ED-4DB2-BD59-A6C34878D82A}">
                    <a16:rowId xmlns:a16="http://schemas.microsoft.com/office/drawing/2014/main" val="4253292382"/>
                  </a:ext>
                </a:extLst>
              </a:tr>
              <a:tr h="370840">
                <a:tc>
                  <a:txBody>
                    <a:bodyPr/>
                    <a:lstStyle/>
                    <a:p>
                      <a:r>
                        <a:rPr lang="en-US" sz="1000" b="1" dirty="0">
                          <a:solidFill>
                            <a:schemeClr val="accent6">
                              <a:lumMod val="75000"/>
                            </a:schemeClr>
                          </a:solidFill>
                          <a:latin typeface="Century Gothic" panose="020B0502020202020204" pitchFamily="34" charset="0"/>
                        </a:rPr>
                        <a:t>Brevard </a:t>
                      </a:r>
                      <a:r>
                        <a:rPr lang="en-US" sz="700" b="1" dirty="0">
                          <a:solidFill>
                            <a:schemeClr val="accent6">
                              <a:lumMod val="75000"/>
                            </a:schemeClr>
                          </a:solidFill>
                          <a:latin typeface="Century Gothic" panose="020B0502020202020204" pitchFamily="34" charset="0"/>
                        </a:rPr>
                        <a:t>(FBM)</a:t>
                      </a:r>
                      <a:endParaRPr lang="en-US" sz="1000" b="1" dirty="0">
                        <a:solidFill>
                          <a:schemeClr val="accent6">
                            <a:lumMod val="75000"/>
                          </a:schemeClr>
                        </a:solidFill>
                        <a:latin typeface="Century Gothic" panose="020B0502020202020204" pitchFamily="34" charset="0"/>
                      </a:endParaRPr>
                    </a:p>
                  </a:txBody>
                  <a:tcPr>
                    <a:noFill/>
                  </a:tcPr>
                </a:tc>
                <a:tc>
                  <a:txBody>
                    <a:bodyPr/>
                    <a:lstStyle/>
                    <a:p>
                      <a:pPr algn="ctr"/>
                      <a:r>
                        <a:rPr lang="en-US" sz="1000" dirty="0">
                          <a:latin typeface="Century Gothic" panose="020B0502020202020204" pitchFamily="34" charset="0"/>
                        </a:rPr>
                        <a:t>--</a:t>
                      </a:r>
                    </a:p>
                  </a:txBody>
                  <a:tcPr>
                    <a:noFill/>
                  </a:tcPr>
                </a:tc>
                <a:tc>
                  <a:txBody>
                    <a:bodyPr/>
                    <a:lstStyle/>
                    <a:p>
                      <a:pPr algn="ctr"/>
                      <a:r>
                        <a:rPr lang="en-US" sz="1000" dirty="0">
                          <a:latin typeface="Century Gothic" panose="020B0502020202020204" pitchFamily="34" charset="0"/>
                        </a:rPr>
                        <a:t>N/A</a:t>
                      </a:r>
                    </a:p>
                  </a:txBody>
                  <a:tcPr>
                    <a:noFill/>
                  </a:tcPr>
                </a:tc>
                <a:extLst>
                  <a:ext uri="{0D108BD9-81ED-4DB2-BD59-A6C34878D82A}">
                    <a16:rowId xmlns:a16="http://schemas.microsoft.com/office/drawing/2014/main" val="747631421"/>
                  </a:ext>
                </a:extLst>
              </a:tr>
              <a:tr h="370840">
                <a:tc>
                  <a:txBody>
                    <a:bodyPr/>
                    <a:lstStyle/>
                    <a:p>
                      <a:r>
                        <a:rPr lang="en-US" sz="1000" b="1" dirty="0">
                          <a:solidFill>
                            <a:schemeClr val="accent6">
                              <a:lumMod val="75000"/>
                            </a:schemeClr>
                          </a:solidFill>
                          <a:latin typeface="Century Gothic" panose="020B0502020202020204" pitchFamily="34" charset="0"/>
                        </a:rPr>
                        <a:t>Duval</a:t>
                      </a:r>
                    </a:p>
                  </a:txBody>
                  <a:tcPr>
                    <a:noFill/>
                  </a:tcPr>
                </a:tc>
                <a:tc>
                  <a:txBody>
                    <a:bodyPr/>
                    <a:lstStyle/>
                    <a:p>
                      <a:pPr algn="ctr"/>
                      <a:endParaRPr lang="en-US" sz="1000" dirty="0">
                        <a:latin typeface="Century Gothic" panose="020B0502020202020204" pitchFamily="34" charset="0"/>
                      </a:endParaRPr>
                    </a:p>
                  </a:txBody>
                  <a:tcPr>
                    <a:noFill/>
                  </a:tcPr>
                </a:tc>
                <a:tc>
                  <a:txBody>
                    <a:bodyPr/>
                    <a:lstStyle/>
                    <a:p>
                      <a:pPr algn="ctr"/>
                      <a:endParaRPr lang="en-US" sz="1000" dirty="0">
                        <a:latin typeface="Century Gothic" panose="020B0502020202020204" pitchFamily="34" charset="0"/>
                      </a:endParaRPr>
                    </a:p>
                  </a:txBody>
                  <a:tcPr>
                    <a:noFill/>
                  </a:tcPr>
                </a:tc>
                <a:extLst>
                  <a:ext uri="{0D108BD9-81ED-4DB2-BD59-A6C34878D82A}">
                    <a16:rowId xmlns:a16="http://schemas.microsoft.com/office/drawing/2014/main" val="2378384577"/>
                  </a:ext>
                </a:extLst>
              </a:tr>
              <a:tr h="370840">
                <a:tc>
                  <a:txBody>
                    <a:bodyPr/>
                    <a:lstStyle/>
                    <a:p>
                      <a:r>
                        <a:rPr lang="en-US" sz="1000" b="1" dirty="0">
                          <a:solidFill>
                            <a:schemeClr val="accent6">
                              <a:lumMod val="75000"/>
                            </a:schemeClr>
                          </a:solidFill>
                          <a:latin typeface="Century Gothic" panose="020B0502020202020204" pitchFamily="34" charset="0"/>
                        </a:rPr>
                        <a:t>Lee</a:t>
                      </a:r>
                    </a:p>
                  </a:txBody>
                  <a:tcPr>
                    <a:noFill/>
                  </a:tcPr>
                </a:tc>
                <a:tc>
                  <a:txBody>
                    <a:bodyPr/>
                    <a:lstStyle/>
                    <a:p>
                      <a:pPr algn="ctr"/>
                      <a:r>
                        <a:rPr lang="en-US" sz="1000" dirty="0">
                          <a:latin typeface="Century Gothic" panose="020B0502020202020204" pitchFamily="34" charset="0"/>
                        </a:rPr>
                        <a:t>--</a:t>
                      </a:r>
                    </a:p>
                  </a:txBody>
                  <a:tcPr>
                    <a:noFill/>
                  </a:tcPr>
                </a:tc>
                <a:tc>
                  <a:txBody>
                    <a:bodyPr/>
                    <a:lstStyle/>
                    <a:p>
                      <a:pPr algn="ctr"/>
                      <a:r>
                        <a:rPr lang="en-US" sz="1000" dirty="0">
                          <a:latin typeface="Century Gothic" panose="020B0502020202020204" pitchFamily="34" charset="0"/>
                        </a:rPr>
                        <a:t>--</a:t>
                      </a:r>
                    </a:p>
                  </a:txBody>
                  <a:tcPr>
                    <a:noFill/>
                  </a:tcPr>
                </a:tc>
                <a:extLst>
                  <a:ext uri="{0D108BD9-81ED-4DB2-BD59-A6C34878D82A}">
                    <a16:rowId xmlns:a16="http://schemas.microsoft.com/office/drawing/2014/main" val="3978939681"/>
                  </a:ext>
                </a:extLst>
              </a:tr>
              <a:tr h="370840">
                <a:tc>
                  <a:txBody>
                    <a:bodyPr/>
                    <a:lstStyle/>
                    <a:p>
                      <a:r>
                        <a:rPr lang="en-US" sz="1000" b="1" dirty="0">
                          <a:solidFill>
                            <a:schemeClr val="accent6">
                              <a:lumMod val="75000"/>
                            </a:schemeClr>
                          </a:solidFill>
                          <a:latin typeface="Century Gothic" panose="020B0502020202020204" pitchFamily="34" charset="0"/>
                        </a:rPr>
                        <a:t>Hillsborough</a:t>
                      </a:r>
                    </a:p>
                  </a:txBody>
                  <a:tcPr>
                    <a:noFill/>
                  </a:tcPr>
                </a:tc>
                <a:tc>
                  <a:txBody>
                    <a:bodyPr/>
                    <a:lstStyle/>
                    <a:p>
                      <a:pPr algn="ctr"/>
                      <a:endParaRPr lang="en-US" sz="1000" dirty="0">
                        <a:latin typeface="Century Gothic" panose="020B0502020202020204" pitchFamily="34" charset="0"/>
                      </a:endParaRPr>
                    </a:p>
                  </a:txBody>
                  <a:tcPr>
                    <a:noFill/>
                  </a:tcPr>
                </a:tc>
                <a:tc>
                  <a:txBody>
                    <a:bodyPr/>
                    <a:lstStyle/>
                    <a:p>
                      <a:pPr algn="ctr"/>
                      <a:r>
                        <a:rPr lang="en-US" sz="1000" dirty="0">
                          <a:latin typeface="Century Gothic" panose="020B0502020202020204" pitchFamily="34" charset="0"/>
                        </a:rPr>
                        <a:t>N/A</a:t>
                      </a:r>
                    </a:p>
                  </a:txBody>
                  <a:tcPr>
                    <a:noFill/>
                  </a:tcPr>
                </a:tc>
                <a:extLst>
                  <a:ext uri="{0D108BD9-81ED-4DB2-BD59-A6C34878D82A}">
                    <a16:rowId xmlns:a16="http://schemas.microsoft.com/office/drawing/2014/main" val="3293087159"/>
                  </a:ext>
                </a:extLst>
              </a:tr>
              <a:tr h="370840">
                <a:tc>
                  <a:txBody>
                    <a:bodyPr/>
                    <a:lstStyle/>
                    <a:p>
                      <a:r>
                        <a:rPr lang="en-US" sz="1000" b="1" dirty="0">
                          <a:solidFill>
                            <a:schemeClr val="accent6">
                              <a:lumMod val="75000"/>
                            </a:schemeClr>
                          </a:solidFill>
                          <a:latin typeface="Century Gothic" panose="020B0502020202020204" pitchFamily="34" charset="0"/>
                        </a:rPr>
                        <a:t>Orange</a:t>
                      </a:r>
                    </a:p>
                  </a:txBody>
                  <a:tcPr>
                    <a:noFill/>
                  </a:tcPr>
                </a:tc>
                <a:tc>
                  <a:txBody>
                    <a:bodyPr/>
                    <a:lstStyle/>
                    <a:p>
                      <a:pPr algn="ctr"/>
                      <a:endParaRPr lang="en-US" sz="1000" dirty="0">
                        <a:latin typeface="Century Gothic" panose="020B0502020202020204" pitchFamily="34" charset="0"/>
                      </a:endParaRPr>
                    </a:p>
                  </a:txBody>
                  <a:tcPr>
                    <a:noFill/>
                  </a:tcPr>
                </a:tc>
                <a:tc>
                  <a:txBody>
                    <a:bodyPr/>
                    <a:lstStyle/>
                    <a:p>
                      <a:pPr algn="ctr"/>
                      <a:endParaRPr lang="en-US" sz="1000" dirty="0">
                        <a:latin typeface="Century Gothic" panose="020B0502020202020204" pitchFamily="34" charset="0"/>
                      </a:endParaRPr>
                    </a:p>
                  </a:txBody>
                  <a:tcPr>
                    <a:noFill/>
                  </a:tcPr>
                </a:tc>
                <a:extLst>
                  <a:ext uri="{0D108BD9-81ED-4DB2-BD59-A6C34878D82A}">
                    <a16:rowId xmlns:a16="http://schemas.microsoft.com/office/drawing/2014/main" val="290626932"/>
                  </a:ext>
                </a:extLst>
              </a:tr>
              <a:tr h="370840">
                <a:tc>
                  <a:txBody>
                    <a:bodyPr/>
                    <a:lstStyle/>
                    <a:p>
                      <a:r>
                        <a:rPr lang="en-US" sz="1000" b="1" dirty="0">
                          <a:solidFill>
                            <a:schemeClr val="accent6">
                              <a:lumMod val="75000"/>
                            </a:schemeClr>
                          </a:solidFill>
                          <a:latin typeface="Century Gothic" panose="020B0502020202020204" pitchFamily="34" charset="0"/>
                        </a:rPr>
                        <a:t>Pinellas</a:t>
                      </a:r>
                    </a:p>
                  </a:txBody>
                  <a:tcPr>
                    <a:noFill/>
                  </a:tcPr>
                </a:tc>
                <a:tc>
                  <a:txBody>
                    <a:bodyPr/>
                    <a:lstStyle/>
                    <a:p>
                      <a:pPr algn="ctr"/>
                      <a:r>
                        <a:rPr lang="en-US" sz="1000" dirty="0">
                          <a:latin typeface="Century Gothic" panose="020B0502020202020204" pitchFamily="34" charset="0"/>
                        </a:rPr>
                        <a:t>--</a:t>
                      </a:r>
                    </a:p>
                  </a:txBody>
                  <a:tcPr>
                    <a:noFill/>
                  </a:tcPr>
                </a:tc>
                <a:tc>
                  <a:txBody>
                    <a:bodyPr/>
                    <a:lstStyle/>
                    <a:p>
                      <a:pPr algn="ctr"/>
                      <a:endParaRPr lang="en-US" sz="1000" dirty="0">
                        <a:latin typeface="Century Gothic" panose="020B0502020202020204" pitchFamily="34" charset="0"/>
                      </a:endParaRPr>
                    </a:p>
                  </a:txBody>
                  <a:tcPr>
                    <a:noFill/>
                  </a:tcPr>
                </a:tc>
                <a:extLst>
                  <a:ext uri="{0D108BD9-81ED-4DB2-BD59-A6C34878D82A}">
                    <a16:rowId xmlns:a16="http://schemas.microsoft.com/office/drawing/2014/main" val="4135021397"/>
                  </a:ext>
                </a:extLst>
              </a:tr>
            </a:tbl>
          </a:graphicData>
        </a:graphic>
      </p:graphicFrame>
      <p:pic>
        <p:nvPicPr>
          <p:cNvPr id="6" name="Picture 5">
            <a:extLst>
              <a:ext uri="{FF2B5EF4-FFF2-40B4-BE49-F238E27FC236}">
                <a16:creationId xmlns:a16="http://schemas.microsoft.com/office/drawing/2014/main" id="{7EFCB99D-C28B-45CF-92A3-69C2D74282B3}"/>
              </a:ext>
            </a:extLst>
          </p:cNvPr>
          <p:cNvPicPr>
            <a:picLocks noChangeAspect="1"/>
          </p:cNvPicPr>
          <p:nvPr/>
        </p:nvPicPr>
        <p:blipFill>
          <a:blip r:embed="rId3"/>
          <a:stretch>
            <a:fillRect/>
          </a:stretch>
        </p:blipFill>
        <p:spPr>
          <a:xfrm>
            <a:off x="7086600" y="6368134"/>
            <a:ext cx="1687015" cy="528065"/>
          </a:xfrm>
          <a:prstGeom prst="rect">
            <a:avLst/>
          </a:prstGeom>
        </p:spPr>
      </p:pic>
      <p:pic>
        <p:nvPicPr>
          <p:cNvPr id="8" name="Picture 7">
            <a:extLst>
              <a:ext uri="{FF2B5EF4-FFF2-40B4-BE49-F238E27FC236}">
                <a16:creationId xmlns:a16="http://schemas.microsoft.com/office/drawing/2014/main" id="{C974D9B3-B2BA-409F-A8A4-D986B2FB2362}"/>
              </a:ext>
            </a:extLst>
          </p:cNvPr>
          <p:cNvPicPr>
            <a:picLocks noChangeAspect="1"/>
          </p:cNvPicPr>
          <p:nvPr/>
        </p:nvPicPr>
        <p:blipFill>
          <a:blip r:embed="rId4"/>
          <a:stretch>
            <a:fillRect/>
          </a:stretch>
        </p:blipFill>
        <p:spPr>
          <a:xfrm>
            <a:off x="7696198" y="2240421"/>
            <a:ext cx="225683" cy="234710"/>
          </a:xfrm>
          <a:prstGeom prst="rect">
            <a:avLst/>
          </a:prstGeom>
        </p:spPr>
      </p:pic>
      <p:pic>
        <p:nvPicPr>
          <p:cNvPr id="13" name="Picture 12">
            <a:extLst>
              <a:ext uri="{FF2B5EF4-FFF2-40B4-BE49-F238E27FC236}">
                <a16:creationId xmlns:a16="http://schemas.microsoft.com/office/drawing/2014/main" id="{B72AB174-4608-48A8-9D33-D81EB7EF6917}"/>
              </a:ext>
            </a:extLst>
          </p:cNvPr>
          <p:cNvPicPr>
            <a:picLocks noChangeAspect="1"/>
          </p:cNvPicPr>
          <p:nvPr/>
        </p:nvPicPr>
        <p:blipFill>
          <a:blip r:embed="rId5"/>
          <a:stretch>
            <a:fillRect/>
          </a:stretch>
        </p:blipFill>
        <p:spPr>
          <a:xfrm>
            <a:off x="7685822" y="3671451"/>
            <a:ext cx="238978" cy="234710"/>
          </a:xfrm>
          <a:prstGeom prst="rect">
            <a:avLst/>
          </a:prstGeom>
        </p:spPr>
      </p:pic>
      <p:pic>
        <p:nvPicPr>
          <p:cNvPr id="14" name="Picture 13">
            <a:extLst>
              <a:ext uri="{FF2B5EF4-FFF2-40B4-BE49-F238E27FC236}">
                <a16:creationId xmlns:a16="http://schemas.microsoft.com/office/drawing/2014/main" id="{A19E56A6-0D36-4780-8D07-7F50164C5D56}"/>
              </a:ext>
            </a:extLst>
          </p:cNvPr>
          <p:cNvPicPr>
            <a:picLocks noChangeAspect="1"/>
          </p:cNvPicPr>
          <p:nvPr/>
        </p:nvPicPr>
        <p:blipFill>
          <a:blip r:embed="rId4"/>
          <a:stretch>
            <a:fillRect/>
          </a:stretch>
        </p:blipFill>
        <p:spPr>
          <a:xfrm>
            <a:off x="7696197" y="2580266"/>
            <a:ext cx="225683" cy="234710"/>
          </a:xfrm>
          <a:prstGeom prst="rect">
            <a:avLst/>
          </a:prstGeom>
        </p:spPr>
      </p:pic>
      <p:pic>
        <p:nvPicPr>
          <p:cNvPr id="16" name="Picture 15">
            <a:extLst>
              <a:ext uri="{FF2B5EF4-FFF2-40B4-BE49-F238E27FC236}">
                <a16:creationId xmlns:a16="http://schemas.microsoft.com/office/drawing/2014/main" id="{43FD4661-139A-4A5E-A51D-2CAEB7D9854C}"/>
              </a:ext>
            </a:extLst>
          </p:cNvPr>
          <p:cNvPicPr>
            <a:picLocks noChangeAspect="1"/>
          </p:cNvPicPr>
          <p:nvPr/>
        </p:nvPicPr>
        <p:blipFill>
          <a:blip r:embed="rId4"/>
          <a:stretch>
            <a:fillRect/>
          </a:stretch>
        </p:blipFill>
        <p:spPr>
          <a:xfrm>
            <a:off x="8547931" y="4421856"/>
            <a:ext cx="225683" cy="234710"/>
          </a:xfrm>
          <a:prstGeom prst="rect">
            <a:avLst/>
          </a:prstGeom>
        </p:spPr>
      </p:pic>
      <p:pic>
        <p:nvPicPr>
          <p:cNvPr id="17" name="Picture 16">
            <a:extLst>
              <a:ext uri="{FF2B5EF4-FFF2-40B4-BE49-F238E27FC236}">
                <a16:creationId xmlns:a16="http://schemas.microsoft.com/office/drawing/2014/main" id="{EBC4FF6A-5B61-4D58-9DC7-693FEB23D7DA}"/>
              </a:ext>
            </a:extLst>
          </p:cNvPr>
          <p:cNvPicPr>
            <a:picLocks noChangeAspect="1"/>
          </p:cNvPicPr>
          <p:nvPr/>
        </p:nvPicPr>
        <p:blipFill>
          <a:blip r:embed="rId4"/>
          <a:stretch>
            <a:fillRect/>
          </a:stretch>
        </p:blipFill>
        <p:spPr>
          <a:xfrm>
            <a:off x="8547932" y="2564832"/>
            <a:ext cx="225683" cy="234710"/>
          </a:xfrm>
          <a:prstGeom prst="rect">
            <a:avLst/>
          </a:prstGeom>
        </p:spPr>
      </p:pic>
      <p:pic>
        <p:nvPicPr>
          <p:cNvPr id="18" name="Picture 17">
            <a:extLst>
              <a:ext uri="{FF2B5EF4-FFF2-40B4-BE49-F238E27FC236}">
                <a16:creationId xmlns:a16="http://schemas.microsoft.com/office/drawing/2014/main" id="{F972E4A3-E2E1-4EB7-ABF8-A9F9091DFF98}"/>
              </a:ext>
            </a:extLst>
          </p:cNvPr>
          <p:cNvPicPr>
            <a:picLocks noChangeAspect="1"/>
          </p:cNvPicPr>
          <p:nvPr/>
        </p:nvPicPr>
        <p:blipFill>
          <a:blip r:embed="rId4"/>
          <a:stretch>
            <a:fillRect/>
          </a:stretch>
        </p:blipFill>
        <p:spPr>
          <a:xfrm>
            <a:off x="7685822" y="5564794"/>
            <a:ext cx="225683" cy="234710"/>
          </a:xfrm>
          <a:prstGeom prst="rect">
            <a:avLst/>
          </a:prstGeom>
        </p:spPr>
      </p:pic>
      <p:pic>
        <p:nvPicPr>
          <p:cNvPr id="19" name="Picture 18">
            <a:extLst>
              <a:ext uri="{FF2B5EF4-FFF2-40B4-BE49-F238E27FC236}">
                <a16:creationId xmlns:a16="http://schemas.microsoft.com/office/drawing/2014/main" id="{76EB940D-B4A1-4134-B979-D4010CA2CFF7}"/>
              </a:ext>
            </a:extLst>
          </p:cNvPr>
          <p:cNvPicPr>
            <a:picLocks noChangeAspect="1"/>
          </p:cNvPicPr>
          <p:nvPr/>
        </p:nvPicPr>
        <p:blipFill>
          <a:blip r:embed="rId4"/>
          <a:stretch>
            <a:fillRect/>
          </a:stretch>
        </p:blipFill>
        <p:spPr>
          <a:xfrm>
            <a:off x="7697453" y="5163575"/>
            <a:ext cx="225683" cy="234710"/>
          </a:xfrm>
          <a:prstGeom prst="rect">
            <a:avLst/>
          </a:prstGeom>
        </p:spPr>
      </p:pic>
      <p:pic>
        <p:nvPicPr>
          <p:cNvPr id="20" name="Picture 19">
            <a:extLst>
              <a:ext uri="{FF2B5EF4-FFF2-40B4-BE49-F238E27FC236}">
                <a16:creationId xmlns:a16="http://schemas.microsoft.com/office/drawing/2014/main" id="{E531E3D9-C2C3-4F8D-8504-22908BEF6FFB}"/>
              </a:ext>
            </a:extLst>
          </p:cNvPr>
          <p:cNvPicPr>
            <a:picLocks noChangeAspect="1"/>
          </p:cNvPicPr>
          <p:nvPr/>
        </p:nvPicPr>
        <p:blipFill>
          <a:blip r:embed="rId4"/>
          <a:stretch>
            <a:fillRect/>
          </a:stretch>
        </p:blipFill>
        <p:spPr>
          <a:xfrm>
            <a:off x="7704424" y="4417513"/>
            <a:ext cx="225683" cy="234710"/>
          </a:xfrm>
          <a:prstGeom prst="rect">
            <a:avLst/>
          </a:prstGeom>
        </p:spPr>
      </p:pic>
      <p:pic>
        <p:nvPicPr>
          <p:cNvPr id="21" name="Picture 20">
            <a:extLst>
              <a:ext uri="{FF2B5EF4-FFF2-40B4-BE49-F238E27FC236}">
                <a16:creationId xmlns:a16="http://schemas.microsoft.com/office/drawing/2014/main" id="{DC941A43-B8C4-4E30-9115-D24401E0DFFB}"/>
              </a:ext>
            </a:extLst>
          </p:cNvPr>
          <p:cNvPicPr>
            <a:picLocks noChangeAspect="1"/>
          </p:cNvPicPr>
          <p:nvPr/>
        </p:nvPicPr>
        <p:blipFill>
          <a:blip r:embed="rId4"/>
          <a:stretch>
            <a:fillRect/>
          </a:stretch>
        </p:blipFill>
        <p:spPr>
          <a:xfrm>
            <a:off x="8539286" y="5520007"/>
            <a:ext cx="225683" cy="234710"/>
          </a:xfrm>
          <a:prstGeom prst="rect">
            <a:avLst/>
          </a:prstGeom>
        </p:spPr>
      </p:pic>
      <p:pic>
        <p:nvPicPr>
          <p:cNvPr id="22" name="Picture 21">
            <a:extLst>
              <a:ext uri="{FF2B5EF4-FFF2-40B4-BE49-F238E27FC236}">
                <a16:creationId xmlns:a16="http://schemas.microsoft.com/office/drawing/2014/main" id="{BB19166A-7BBF-4416-B3B1-2F6AFFD9A555}"/>
              </a:ext>
            </a:extLst>
          </p:cNvPr>
          <p:cNvPicPr>
            <a:picLocks noChangeAspect="1"/>
          </p:cNvPicPr>
          <p:nvPr/>
        </p:nvPicPr>
        <p:blipFill>
          <a:blip r:embed="rId4"/>
          <a:stretch>
            <a:fillRect/>
          </a:stretch>
        </p:blipFill>
        <p:spPr>
          <a:xfrm>
            <a:off x="8550102" y="5899443"/>
            <a:ext cx="225683" cy="234710"/>
          </a:xfrm>
          <a:prstGeom prst="rect">
            <a:avLst/>
          </a:prstGeom>
        </p:spPr>
      </p:pic>
      <p:pic>
        <p:nvPicPr>
          <p:cNvPr id="23" name="Picture 22">
            <a:extLst>
              <a:ext uri="{FF2B5EF4-FFF2-40B4-BE49-F238E27FC236}">
                <a16:creationId xmlns:a16="http://schemas.microsoft.com/office/drawing/2014/main" id="{0809FD24-552E-4800-80DB-20386335BE8A}"/>
              </a:ext>
            </a:extLst>
          </p:cNvPr>
          <p:cNvPicPr>
            <a:picLocks noChangeAspect="1"/>
          </p:cNvPicPr>
          <p:nvPr/>
        </p:nvPicPr>
        <p:blipFill>
          <a:blip r:embed="rId4"/>
          <a:stretch>
            <a:fillRect/>
          </a:stretch>
        </p:blipFill>
        <p:spPr>
          <a:xfrm>
            <a:off x="7704424" y="3264180"/>
            <a:ext cx="225683" cy="234710"/>
          </a:xfrm>
          <a:prstGeom prst="rect">
            <a:avLst/>
          </a:prstGeom>
        </p:spPr>
      </p:pic>
    </p:spTree>
    <p:extLst>
      <p:ext uri="{BB962C8B-B14F-4D97-AF65-F5344CB8AC3E}">
        <p14:creationId xmlns:p14="http://schemas.microsoft.com/office/powerpoint/2010/main" val="151628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b="0" dirty="0">
                <a:solidFill>
                  <a:schemeClr val="accent6">
                    <a:lumMod val="75000"/>
                  </a:schemeClr>
                </a:solidFill>
              </a:rPr>
              <a:t>Northwest PPOs</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pPr marL="0" marR="0" lvl="0" indent="0" algn="r" defTabSz="634959" rtl="0" eaLnBrk="1" fontAlgn="auto" latinLnBrk="0" hangingPunct="1">
              <a:lnSpc>
                <a:spcPct val="100000"/>
              </a:lnSpc>
              <a:spcBef>
                <a:spcPts val="0"/>
              </a:spcBef>
              <a:spcAft>
                <a:spcPts val="0"/>
              </a:spcAft>
              <a:buClrTx/>
              <a:buSzTx/>
              <a:buFontTx/>
              <a:buNone/>
              <a:tabLst/>
              <a:defRPr/>
            </a:pPr>
            <a:fld id="{B4B853A3-A7AE-415C-91F0-499C46E8BC3F}" type="slidenum">
              <a:rPr kumimoji="0" lang="en-US" sz="1600" b="1"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r" defTabSz="634959"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0A152AB4-C0DD-4FC2-B669-7A92B2A5E49B}"/>
              </a:ext>
            </a:extLst>
          </p:cNvPr>
          <p:cNvPicPr>
            <a:picLocks noChangeAspect="1"/>
          </p:cNvPicPr>
          <p:nvPr/>
        </p:nvPicPr>
        <p:blipFill>
          <a:blip r:embed="rId3"/>
          <a:stretch>
            <a:fillRect/>
          </a:stretch>
        </p:blipFill>
        <p:spPr>
          <a:xfrm>
            <a:off x="2971800" y="1066800"/>
            <a:ext cx="3644779" cy="5152563"/>
          </a:xfrm>
          <a:prstGeom prst="rect">
            <a:avLst/>
          </a:prstGeom>
        </p:spPr>
      </p:pic>
      <p:pic>
        <p:nvPicPr>
          <p:cNvPr id="6" name="Picture 5">
            <a:extLst>
              <a:ext uri="{FF2B5EF4-FFF2-40B4-BE49-F238E27FC236}">
                <a16:creationId xmlns:a16="http://schemas.microsoft.com/office/drawing/2014/main" id="{274486A8-E854-48B1-9A14-FF581D185FA4}"/>
              </a:ext>
            </a:extLst>
          </p:cNvPr>
          <p:cNvPicPr>
            <a:picLocks noChangeAspect="1"/>
          </p:cNvPicPr>
          <p:nvPr/>
        </p:nvPicPr>
        <p:blipFill>
          <a:blip r:embed="rId4"/>
          <a:stretch>
            <a:fillRect/>
          </a:stretch>
        </p:blipFill>
        <p:spPr>
          <a:xfrm>
            <a:off x="0" y="6329935"/>
            <a:ext cx="1687015" cy="528065"/>
          </a:xfrm>
          <a:prstGeom prst="rect">
            <a:avLst/>
          </a:prstGeom>
        </p:spPr>
      </p:pic>
    </p:spTree>
    <p:extLst>
      <p:ext uri="{BB962C8B-B14F-4D97-AF65-F5344CB8AC3E}">
        <p14:creationId xmlns:p14="http://schemas.microsoft.com/office/powerpoint/2010/main" val="166983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9FB39D-0479-403D-9B51-9E1B3068662E}"/>
              </a:ext>
            </a:extLst>
          </p:cNvPr>
          <p:cNvPicPr>
            <a:picLocks noChangeAspect="1"/>
          </p:cNvPicPr>
          <p:nvPr/>
        </p:nvPicPr>
        <p:blipFill>
          <a:blip r:embed="rId2"/>
          <a:stretch>
            <a:fillRect/>
          </a:stretch>
        </p:blipFill>
        <p:spPr>
          <a:xfrm>
            <a:off x="0" y="1467908"/>
            <a:ext cx="5410200" cy="2729325"/>
          </a:xfrm>
          <a:prstGeom prst="rect">
            <a:avLst/>
          </a:prstGeom>
        </p:spPr>
      </p:pic>
      <p:sp>
        <p:nvSpPr>
          <p:cNvPr id="2" name="Slide Number Placeholder 1"/>
          <p:cNvSpPr>
            <a:spLocks noGrp="1"/>
          </p:cNvSpPr>
          <p:nvPr>
            <p:ph type="sldNum" sz="quarter" idx="10"/>
          </p:nvPr>
        </p:nvSpPr>
        <p:spPr/>
        <p:txBody>
          <a:bodyPr/>
          <a:lstStyle/>
          <a:p>
            <a:fld id="{B4B853A3-A7AE-415C-91F0-499C46E8BC3F}" type="slidenum">
              <a:rPr lang="en-US" smtClean="0">
                <a:solidFill>
                  <a:prstClr val="black">
                    <a:tint val="75000"/>
                  </a:prstClr>
                </a:solidFill>
              </a:rPr>
              <a:pPr/>
              <a:t>3</a:t>
            </a:fld>
            <a:endParaRPr lang="en-US" dirty="0">
              <a:solidFill>
                <a:prstClr val="black">
                  <a:tint val="75000"/>
                </a:prstClr>
              </a:solidFill>
            </a:endParaRPr>
          </a:p>
        </p:txBody>
      </p:sp>
      <p:pic>
        <p:nvPicPr>
          <p:cNvPr id="69" name="Picture 68">
            <a:extLst>
              <a:ext uri="{FF2B5EF4-FFF2-40B4-BE49-F238E27FC236}">
                <a16:creationId xmlns:a16="http://schemas.microsoft.com/office/drawing/2014/main" id="{BB46A33D-566E-4D2D-87A9-DFB9B3D54469}"/>
              </a:ext>
            </a:extLst>
          </p:cNvPr>
          <p:cNvPicPr>
            <a:picLocks noChangeAspect="1"/>
          </p:cNvPicPr>
          <p:nvPr/>
        </p:nvPicPr>
        <p:blipFill>
          <a:blip r:embed="rId3"/>
          <a:stretch>
            <a:fillRect/>
          </a:stretch>
        </p:blipFill>
        <p:spPr>
          <a:xfrm>
            <a:off x="4555067" y="1066800"/>
            <a:ext cx="3106316" cy="5067642"/>
          </a:xfrm>
          <a:prstGeom prst="rect">
            <a:avLst/>
          </a:prstGeom>
        </p:spPr>
      </p:pic>
      <p:pic>
        <p:nvPicPr>
          <p:cNvPr id="7" name="Picture 6">
            <a:extLst>
              <a:ext uri="{FF2B5EF4-FFF2-40B4-BE49-F238E27FC236}">
                <a16:creationId xmlns:a16="http://schemas.microsoft.com/office/drawing/2014/main" id="{BFA9A699-9294-4493-B146-2EA0FA49B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775" y="157072"/>
            <a:ext cx="5668450" cy="614106"/>
          </a:xfrm>
          <a:prstGeom prst="rect">
            <a:avLst/>
          </a:prstGeom>
        </p:spPr>
      </p:pic>
      <p:sp>
        <p:nvSpPr>
          <p:cNvPr id="11" name="Title 3">
            <a:extLst>
              <a:ext uri="{FF2B5EF4-FFF2-40B4-BE49-F238E27FC236}">
                <a16:creationId xmlns:a16="http://schemas.microsoft.com/office/drawing/2014/main" id="{2F4E853A-19E1-46F1-9374-25999189CBE7}"/>
              </a:ext>
            </a:extLst>
          </p:cNvPr>
          <p:cNvSpPr>
            <a:spLocks noGrp="1"/>
          </p:cNvSpPr>
          <p:nvPr>
            <p:ph type="title"/>
          </p:nvPr>
        </p:nvSpPr>
        <p:spPr>
          <a:xfrm>
            <a:off x="-152400" y="2286000"/>
            <a:ext cx="4191000" cy="1143000"/>
          </a:xfrm>
        </p:spPr>
        <p:txBody>
          <a:bodyPr/>
          <a:lstStyle/>
          <a:p>
            <a:r>
              <a:rPr lang="en-US" sz="3600" b="1" dirty="0">
                <a:solidFill>
                  <a:schemeClr val="bg1"/>
                </a:solidFill>
              </a:rPr>
              <a:t>South Region</a:t>
            </a:r>
          </a:p>
        </p:txBody>
      </p:sp>
    </p:spTree>
    <p:extLst>
      <p:ext uri="{BB962C8B-B14F-4D97-AF65-F5344CB8AC3E}">
        <p14:creationId xmlns:p14="http://schemas.microsoft.com/office/powerpoint/2010/main" val="13548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sz="1050" b="0" dirty="0">
                <a:solidFill>
                  <a:srgbClr val="0099D9"/>
                </a:solidFill>
              </a:rPr>
              <a:t> </a:t>
            </a:r>
            <a:r>
              <a:rPr lang="en-US" b="0" dirty="0">
                <a:solidFill>
                  <a:schemeClr val="accent6">
                    <a:lumMod val="75000"/>
                  </a:schemeClr>
                </a:solidFill>
              </a:rPr>
              <a:t>South Lead HMO</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4</a:t>
            </a:fld>
            <a:endParaRPr lang="en-US" dirty="0"/>
          </a:p>
        </p:txBody>
      </p:sp>
      <p:pic>
        <p:nvPicPr>
          <p:cNvPr id="32" name="Picture 31">
            <a:extLst>
              <a:ext uri="{FF2B5EF4-FFF2-40B4-BE49-F238E27FC236}">
                <a16:creationId xmlns:a16="http://schemas.microsoft.com/office/drawing/2014/main" id="{62B91A8D-27DC-4E2C-A3D4-C45CCA46C27B}"/>
              </a:ext>
            </a:extLst>
          </p:cNvPr>
          <p:cNvPicPr>
            <a:picLocks noChangeAspect="1"/>
          </p:cNvPicPr>
          <p:nvPr/>
        </p:nvPicPr>
        <p:blipFill>
          <a:blip r:embed="rId3"/>
          <a:stretch>
            <a:fillRect/>
          </a:stretch>
        </p:blipFill>
        <p:spPr>
          <a:xfrm>
            <a:off x="1646237" y="573250"/>
            <a:ext cx="5851525" cy="5711499"/>
          </a:xfrm>
          <a:prstGeom prst="rect">
            <a:avLst/>
          </a:prstGeom>
        </p:spPr>
      </p:pic>
      <p:pic>
        <p:nvPicPr>
          <p:cNvPr id="5" name="Picture 4">
            <a:extLst>
              <a:ext uri="{FF2B5EF4-FFF2-40B4-BE49-F238E27FC236}">
                <a16:creationId xmlns:a16="http://schemas.microsoft.com/office/drawing/2014/main" id="{CDE0B33C-0743-495D-9F9C-82E5E01BB2D4}"/>
              </a:ext>
            </a:extLst>
          </p:cNvPr>
          <p:cNvPicPr>
            <a:picLocks noChangeAspect="1"/>
          </p:cNvPicPr>
          <p:nvPr/>
        </p:nvPicPr>
        <p:blipFill>
          <a:blip r:embed="rId4"/>
          <a:stretch>
            <a:fillRect/>
          </a:stretch>
        </p:blipFill>
        <p:spPr>
          <a:xfrm>
            <a:off x="0" y="6329935"/>
            <a:ext cx="1687015" cy="528065"/>
          </a:xfrm>
          <a:prstGeom prst="rect">
            <a:avLst/>
          </a:prstGeom>
        </p:spPr>
      </p:pic>
    </p:spTree>
    <p:extLst>
      <p:ext uri="{BB962C8B-B14F-4D97-AF65-F5344CB8AC3E}">
        <p14:creationId xmlns:p14="http://schemas.microsoft.com/office/powerpoint/2010/main" val="180779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sz="1000" b="0" dirty="0">
                <a:solidFill>
                  <a:srgbClr val="0099D9"/>
                </a:solidFill>
              </a:rPr>
              <a:t> </a:t>
            </a:r>
            <a:r>
              <a:rPr lang="en-US" sz="2400" b="0" dirty="0">
                <a:solidFill>
                  <a:schemeClr val="accent6">
                    <a:lumMod val="75000"/>
                  </a:schemeClr>
                </a:solidFill>
              </a:rPr>
              <a:t>South Part B Give Back Amounts</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5</a:t>
            </a:fld>
            <a:endParaRPr lang="en-US" dirty="0"/>
          </a:p>
        </p:txBody>
      </p:sp>
      <p:graphicFrame>
        <p:nvGraphicFramePr>
          <p:cNvPr id="5" name="Chart 4">
            <a:extLst>
              <a:ext uri="{FF2B5EF4-FFF2-40B4-BE49-F238E27FC236}">
                <a16:creationId xmlns:a16="http://schemas.microsoft.com/office/drawing/2014/main" id="{AE233A53-E48B-4BB8-8424-5B697E30889E}"/>
              </a:ext>
            </a:extLst>
          </p:cNvPr>
          <p:cNvGraphicFramePr>
            <a:graphicFrameLocks/>
          </p:cNvGraphicFramePr>
          <p:nvPr>
            <p:extLst>
              <p:ext uri="{D42A27DB-BD31-4B8C-83A1-F6EECF244321}">
                <p14:modId xmlns:p14="http://schemas.microsoft.com/office/powerpoint/2010/main" val="2940419148"/>
              </p:ext>
            </p:extLst>
          </p:nvPr>
        </p:nvGraphicFramePr>
        <p:xfrm>
          <a:off x="-1270" y="1187450"/>
          <a:ext cx="4573270" cy="3285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47B4482-AC34-4D72-9B2F-869E076F60DC}"/>
              </a:ext>
            </a:extLst>
          </p:cNvPr>
          <p:cNvGraphicFramePr>
            <a:graphicFrameLocks/>
          </p:cNvGraphicFramePr>
          <p:nvPr>
            <p:extLst>
              <p:ext uri="{D42A27DB-BD31-4B8C-83A1-F6EECF244321}">
                <p14:modId xmlns:p14="http://schemas.microsoft.com/office/powerpoint/2010/main" val="2825735940"/>
              </p:ext>
            </p:extLst>
          </p:nvPr>
        </p:nvGraphicFramePr>
        <p:xfrm>
          <a:off x="4495800" y="1176530"/>
          <a:ext cx="4573270" cy="3319270"/>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E6103D7B-DA22-4667-BF75-8FEFA76549B8}"/>
              </a:ext>
            </a:extLst>
          </p:cNvPr>
          <p:cNvSpPr/>
          <p:nvPr/>
        </p:nvSpPr>
        <p:spPr>
          <a:xfrm rot="2684676">
            <a:off x="1653766" y="2660112"/>
            <a:ext cx="249846"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2443D7-12E4-4A92-89D7-A9D52995EF98}"/>
              </a:ext>
            </a:extLst>
          </p:cNvPr>
          <p:cNvSpPr/>
          <p:nvPr/>
        </p:nvSpPr>
        <p:spPr>
          <a:xfrm rot="2828983">
            <a:off x="6063068" y="2670186"/>
            <a:ext cx="249846"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08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99D9"/>
                </a:solidFill>
              </a:rPr>
              <a:t> </a:t>
            </a:r>
            <a:r>
              <a:rPr lang="en-US" b="0" dirty="0">
                <a:solidFill>
                  <a:schemeClr val="accent6">
                    <a:lumMod val="75000"/>
                  </a:schemeClr>
                </a:solidFill>
              </a:rPr>
              <a:t>South PPOs</a:t>
            </a:r>
          </a:p>
        </p:txBody>
      </p:sp>
      <p:sp>
        <p:nvSpPr>
          <p:cNvPr id="7" name="Slide Number Placeholder 2">
            <a:extLst>
              <a:ext uri="{FF2B5EF4-FFF2-40B4-BE49-F238E27FC236}">
                <a16:creationId xmlns:a16="http://schemas.microsoft.com/office/drawing/2014/main" id="{A8651499-028F-4E73-AD41-A3771CA48754}"/>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6</a:t>
            </a:fld>
            <a:endParaRPr lang="en-US" dirty="0"/>
          </a:p>
        </p:txBody>
      </p:sp>
      <p:pic>
        <p:nvPicPr>
          <p:cNvPr id="3" name="Picture 2">
            <a:extLst>
              <a:ext uri="{FF2B5EF4-FFF2-40B4-BE49-F238E27FC236}">
                <a16:creationId xmlns:a16="http://schemas.microsoft.com/office/drawing/2014/main" id="{51275F82-C86C-43BE-A751-CB03F275FE95}"/>
              </a:ext>
            </a:extLst>
          </p:cNvPr>
          <p:cNvPicPr>
            <a:picLocks noChangeAspect="1"/>
          </p:cNvPicPr>
          <p:nvPr/>
        </p:nvPicPr>
        <p:blipFill>
          <a:blip r:embed="rId2"/>
          <a:stretch>
            <a:fillRect/>
          </a:stretch>
        </p:blipFill>
        <p:spPr>
          <a:xfrm>
            <a:off x="1659382" y="819146"/>
            <a:ext cx="6123050" cy="5656692"/>
          </a:xfrm>
          <a:prstGeom prst="rect">
            <a:avLst/>
          </a:prstGeom>
        </p:spPr>
      </p:pic>
      <p:pic>
        <p:nvPicPr>
          <p:cNvPr id="6" name="Picture 5">
            <a:extLst>
              <a:ext uri="{FF2B5EF4-FFF2-40B4-BE49-F238E27FC236}">
                <a16:creationId xmlns:a16="http://schemas.microsoft.com/office/drawing/2014/main" id="{2E3AD596-936C-4445-938E-FBEDEC50AD2B}"/>
              </a:ext>
            </a:extLst>
          </p:cNvPr>
          <p:cNvPicPr>
            <a:picLocks noChangeAspect="1"/>
          </p:cNvPicPr>
          <p:nvPr/>
        </p:nvPicPr>
        <p:blipFill>
          <a:blip r:embed="rId3"/>
          <a:stretch>
            <a:fillRect/>
          </a:stretch>
        </p:blipFill>
        <p:spPr>
          <a:xfrm>
            <a:off x="0" y="6329935"/>
            <a:ext cx="1687015" cy="528065"/>
          </a:xfrm>
          <a:prstGeom prst="rect">
            <a:avLst/>
          </a:prstGeom>
        </p:spPr>
      </p:pic>
    </p:spTree>
    <p:extLst>
      <p:ext uri="{BB962C8B-B14F-4D97-AF65-F5344CB8AC3E}">
        <p14:creationId xmlns:p14="http://schemas.microsoft.com/office/powerpoint/2010/main" val="289491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4B853A3-A7AE-415C-91F0-499C46E8BC3F}" type="slidenum">
              <a:rPr lang="en-US" smtClean="0">
                <a:solidFill>
                  <a:prstClr val="black">
                    <a:tint val="75000"/>
                  </a:prstClr>
                </a:solidFill>
              </a:rPr>
              <a:pPr/>
              <a:t>7</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EFC0E830-CD23-4463-B0E8-1A084E9CDE98}"/>
              </a:ext>
            </a:extLst>
          </p:cNvPr>
          <p:cNvPicPr>
            <a:picLocks noChangeAspect="1"/>
          </p:cNvPicPr>
          <p:nvPr/>
        </p:nvPicPr>
        <p:blipFill>
          <a:blip r:embed="rId2"/>
          <a:stretch>
            <a:fillRect/>
          </a:stretch>
        </p:blipFill>
        <p:spPr>
          <a:xfrm>
            <a:off x="0" y="1467908"/>
            <a:ext cx="5410200" cy="2729325"/>
          </a:xfrm>
          <a:prstGeom prst="rect">
            <a:avLst/>
          </a:prstGeom>
        </p:spPr>
      </p:pic>
      <p:pic>
        <p:nvPicPr>
          <p:cNvPr id="3" name="Picture 2">
            <a:extLst>
              <a:ext uri="{FF2B5EF4-FFF2-40B4-BE49-F238E27FC236}">
                <a16:creationId xmlns:a16="http://schemas.microsoft.com/office/drawing/2014/main" id="{7848B1C1-CD37-4633-A490-DA4A8721617A}"/>
              </a:ext>
            </a:extLst>
          </p:cNvPr>
          <p:cNvPicPr>
            <a:picLocks noChangeAspect="1"/>
          </p:cNvPicPr>
          <p:nvPr/>
        </p:nvPicPr>
        <p:blipFill>
          <a:blip r:embed="rId3"/>
          <a:stretch>
            <a:fillRect/>
          </a:stretch>
        </p:blipFill>
        <p:spPr>
          <a:xfrm>
            <a:off x="4800600" y="1600200"/>
            <a:ext cx="3420086" cy="3352362"/>
          </a:xfrm>
          <a:prstGeom prst="rect">
            <a:avLst/>
          </a:prstGeom>
        </p:spPr>
      </p:pic>
      <p:pic>
        <p:nvPicPr>
          <p:cNvPr id="10" name="Picture 9">
            <a:extLst>
              <a:ext uri="{FF2B5EF4-FFF2-40B4-BE49-F238E27FC236}">
                <a16:creationId xmlns:a16="http://schemas.microsoft.com/office/drawing/2014/main" id="{A917BF9E-D99F-42BB-B995-FD72FDFF0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0"/>
            <a:ext cx="5668450" cy="614106"/>
          </a:xfrm>
          <a:prstGeom prst="rect">
            <a:avLst/>
          </a:prstGeom>
        </p:spPr>
      </p:pic>
      <p:pic>
        <p:nvPicPr>
          <p:cNvPr id="11" name="Picture 10" descr="image002">
            <a:extLst>
              <a:ext uri="{FF2B5EF4-FFF2-40B4-BE49-F238E27FC236}">
                <a16:creationId xmlns:a16="http://schemas.microsoft.com/office/drawing/2014/main" id="{6893F108-25B4-4B49-8062-F32439E81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5942" y="76200"/>
            <a:ext cx="1867129" cy="45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3">
            <a:extLst>
              <a:ext uri="{FF2B5EF4-FFF2-40B4-BE49-F238E27FC236}">
                <a16:creationId xmlns:a16="http://schemas.microsoft.com/office/drawing/2014/main" id="{4E3D1937-6C7B-4366-ACEE-8E8DBF2020AF}"/>
              </a:ext>
            </a:extLst>
          </p:cNvPr>
          <p:cNvSpPr>
            <a:spLocks noGrp="1"/>
          </p:cNvSpPr>
          <p:nvPr>
            <p:ph type="title"/>
          </p:nvPr>
        </p:nvSpPr>
        <p:spPr>
          <a:xfrm>
            <a:off x="-152400" y="2286000"/>
            <a:ext cx="4191000" cy="1143000"/>
          </a:xfrm>
        </p:spPr>
        <p:txBody>
          <a:bodyPr/>
          <a:lstStyle/>
          <a:p>
            <a:r>
              <a:rPr lang="en-US" sz="3600" b="1" dirty="0">
                <a:solidFill>
                  <a:schemeClr val="bg1"/>
                </a:solidFill>
              </a:rPr>
              <a:t>Central Region</a:t>
            </a:r>
          </a:p>
        </p:txBody>
      </p:sp>
    </p:spTree>
    <p:extLst>
      <p:ext uri="{BB962C8B-B14F-4D97-AF65-F5344CB8AC3E}">
        <p14:creationId xmlns:p14="http://schemas.microsoft.com/office/powerpoint/2010/main" val="40491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accent6">
                    <a:lumMod val="75000"/>
                  </a:schemeClr>
                </a:solidFill>
              </a:rPr>
              <a:t>Central Lead HMO</a:t>
            </a:r>
          </a:p>
        </p:txBody>
      </p:sp>
      <p:sp>
        <p:nvSpPr>
          <p:cNvPr id="7" name="Slide Number Placeholder 2">
            <a:extLst>
              <a:ext uri="{FF2B5EF4-FFF2-40B4-BE49-F238E27FC236}">
                <a16:creationId xmlns:a16="http://schemas.microsoft.com/office/drawing/2014/main" id="{A8651499-028F-4E73-AD41-A3771CA48754}"/>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8</a:t>
            </a:fld>
            <a:endParaRPr lang="en-US" dirty="0"/>
          </a:p>
        </p:txBody>
      </p:sp>
      <p:pic>
        <p:nvPicPr>
          <p:cNvPr id="5" name="Picture 4">
            <a:extLst>
              <a:ext uri="{FF2B5EF4-FFF2-40B4-BE49-F238E27FC236}">
                <a16:creationId xmlns:a16="http://schemas.microsoft.com/office/drawing/2014/main" id="{98C0B90E-A821-4C70-ABF2-7689FE0C76FF}"/>
              </a:ext>
            </a:extLst>
          </p:cNvPr>
          <p:cNvPicPr>
            <a:picLocks noChangeAspect="1"/>
          </p:cNvPicPr>
          <p:nvPr/>
        </p:nvPicPr>
        <p:blipFill>
          <a:blip r:embed="rId2"/>
          <a:stretch>
            <a:fillRect/>
          </a:stretch>
        </p:blipFill>
        <p:spPr>
          <a:xfrm>
            <a:off x="0" y="6329935"/>
            <a:ext cx="1687015" cy="528065"/>
          </a:xfrm>
          <a:prstGeom prst="rect">
            <a:avLst/>
          </a:prstGeom>
        </p:spPr>
      </p:pic>
      <p:pic>
        <p:nvPicPr>
          <p:cNvPr id="4" name="Picture 3">
            <a:extLst>
              <a:ext uri="{FF2B5EF4-FFF2-40B4-BE49-F238E27FC236}">
                <a16:creationId xmlns:a16="http://schemas.microsoft.com/office/drawing/2014/main" id="{855A85A0-5CE7-4040-9735-2ACEDE27007C}"/>
              </a:ext>
            </a:extLst>
          </p:cNvPr>
          <p:cNvPicPr>
            <a:picLocks noChangeAspect="1"/>
          </p:cNvPicPr>
          <p:nvPr/>
        </p:nvPicPr>
        <p:blipFill>
          <a:blip r:embed="rId3"/>
          <a:stretch>
            <a:fillRect/>
          </a:stretch>
        </p:blipFill>
        <p:spPr>
          <a:xfrm>
            <a:off x="152400" y="1159611"/>
            <a:ext cx="8763000" cy="4538777"/>
          </a:xfrm>
          <a:prstGeom prst="rect">
            <a:avLst/>
          </a:prstGeom>
        </p:spPr>
      </p:pic>
    </p:spTree>
    <p:extLst>
      <p:ext uri="{BB962C8B-B14F-4D97-AF65-F5344CB8AC3E}">
        <p14:creationId xmlns:p14="http://schemas.microsoft.com/office/powerpoint/2010/main" val="169316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42"/>
            <a:ext cx="6629400" cy="641752"/>
          </a:xfrm>
        </p:spPr>
        <p:txBody>
          <a:bodyPr/>
          <a:lstStyle/>
          <a:p>
            <a:r>
              <a:rPr lang="en-US" sz="2400" b="0" dirty="0">
                <a:solidFill>
                  <a:schemeClr val="accent6">
                    <a:lumMod val="75000"/>
                  </a:schemeClr>
                </a:solidFill>
              </a:rPr>
              <a:t>Central Part B Give Back Amounts</a:t>
            </a:r>
          </a:p>
        </p:txBody>
      </p:sp>
      <p:sp>
        <p:nvSpPr>
          <p:cNvPr id="7" name="Slide Number Placeholder 2">
            <a:extLst>
              <a:ext uri="{FF2B5EF4-FFF2-40B4-BE49-F238E27FC236}">
                <a16:creationId xmlns:a16="http://schemas.microsoft.com/office/drawing/2014/main" id="{B0A0FC00-1A89-4D2E-96A8-6BBD8F9AEBF7}"/>
              </a:ext>
            </a:extLst>
          </p:cNvPr>
          <p:cNvSpPr txBox="1">
            <a:spLocks/>
          </p:cNvSpPr>
          <p:nvPr/>
        </p:nvSpPr>
        <p:spPr>
          <a:xfrm>
            <a:off x="6934200" y="6324600"/>
            <a:ext cx="2133600" cy="365125"/>
          </a:xfrm>
          <a:prstGeom prst="rect">
            <a:avLst/>
          </a:prstGeom>
        </p:spPr>
        <p:txBody>
          <a:bodyPr vert="horz" lIns="63496" tIns="31748" rIns="63496" bIns="31748" rtlCol="0" anchor="ctr"/>
          <a:lstStyle>
            <a:defPPr>
              <a:defRPr lang="en-US"/>
            </a:defPPr>
            <a:lvl1pPr marL="0" algn="r" defTabSz="634959" rtl="0" eaLnBrk="1" latinLnBrk="0" hangingPunct="1">
              <a:defRPr sz="1600" b="1" kern="1200">
                <a:solidFill>
                  <a:schemeClr val="tx1">
                    <a:tint val="75000"/>
                  </a:schemeClr>
                </a:solidFill>
                <a:latin typeface="Century Gothic" panose="020B0502020202020204" pitchFamily="34" charset="0"/>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a:lstStyle>
          <a:p>
            <a:fld id="{B4B853A3-A7AE-415C-91F0-499C46E8BC3F}" type="slidenum">
              <a:rPr lang="en-US" smtClean="0"/>
              <a:pPr/>
              <a:t>9</a:t>
            </a:fld>
            <a:endParaRPr lang="en-US" dirty="0"/>
          </a:p>
        </p:txBody>
      </p:sp>
      <p:graphicFrame>
        <p:nvGraphicFramePr>
          <p:cNvPr id="6" name="Chart 5">
            <a:extLst>
              <a:ext uri="{FF2B5EF4-FFF2-40B4-BE49-F238E27FC236}">
                <a16:creationId xmlns:a16="http://schemas.microsoft.com/office/drawing/2014/main" id="{EE42DA9A-FA32-4966-A30F-EFC113197CB9}"/>
              </a:ext>
            </a:extLst>
          </p:cNvPr>
          <p:cNvGraphicFramePr>
            <a:graphicFrameLocks/>
          </p:cNvGraphicFramePr>
          <p:nvPr>
            <p:extLst>
              <p:ext uri="{D42A27DB-BD31-4B8C-83A1-F6EECF244321}">
                <p14:modId xmlns:p14="http://schemas.microsoft.com/office/powerpoint/2010/main" val="461978698"/>
              </p:ext>
            </p:extLst>
          </p:nvPr>
        </p:nvGraphicFramePr>
        <p:xfrm>
          <a:off x="0" y="1143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F2FF579-FEF5-421D-85D7-310595B63A74}"/>
              </a:ext>
            </a:extLst>
          </p:cNvPr>
          <p:cNvGraphicFramePr>
            <a:graphicFrameLocks/>
          </p:cNvGraphicFramePr>
          <p:nvPr>
            <p:extLst>
              <p:ext uri="{D42A27DB-BD31-4B8C-83A1-F6EECF244321}">
                <p14:modId xmlns:p14="http://schemas.microsoft.com/office/powerpoint/2010/main" val="952857323"/>
              </p:ext>
            </p:extLst>
          </p:nvPr>
        </p:nvGraphicFramePr>
        <p:xfrm>
          <a:off x="4648200" y="1143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B0B5DF1D-CA2F-42E0-80FA-FB91FBF19F00}"/>
              </a:ext>
            </a:extLst>
          </p:cNvPr>
          <p:cNvGraphicFramePr>
            <a:graphicFrameLocks/>
          </p:cNvGraphicFramePr>
          <p:nvPr>
            <p:extLst>
              <p:ext uri="{D42A27DB-BD31-4B8C-83A1-F6EECF244321}">
                <p14:modId xmlns:p14="http://schemas.microsoft.com/office/powerpoint/2010/main" val="576551818"/>
              </p:ext>
            </p:extLst>
          </p:nvPr>
        </p:nvGraphicFramePr>
        <p:xfrm>
          <a:off x="2393182" y="38862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Oval 10">
            <a:extLst>
              <a:ext uri="{FF2B5EF4-FFF2-40B4-BE49-F238E27FC236}">
                <a16:creationId xmlns:a16="http://schemas.microsoft.com/office/drawing/2014/main" id="{797949EB-CB74-4D9A-A6A1-EA99E66DF606}"/>
              </a:ext>
            </a:extLst>
          </p:cNvPr>
          <p:cNvSpPr/>
          <p:nvPr/>
        </p:nvSpPr>
        <p:spPr>
          <a:xfrm rot="2836161">
            <a:off x="1176651" y="2275689"/>
            <a:ext cx="249846"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0A937-7D91-4CCF-8BF6-18ACA34DDE07}"/>
              </a:ext>
            </a:extLst>
          </p:cNvPr>
          <p:cNvSpPr/>
          <p:nvPr/>
        </p:nvSpPr>
        <p:spPr>
          <a:xfrm rot="2914470">
            <a:off x="4196168" y="5003405"/>
            <a:ext cx="249846"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3F8E17-E406-4BAA-B3B7-EAD2EAC5FA33}"/>
              </a:ext>
            </a:extLst>
          </p:cNvPr>
          <p:cNvSpPr/>
          <p:nvPr/>
        </p:nvSpPr>
        <p:spPr>
          <a:xfrm rot="2914470">
            <a:off x="5662089" y="2254332"/>
            <a:ext cx="249846"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404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1204DE21A3E140A8E929ACD94E9278" ma:contentTypeVersion="3" ma:contentTypeDescription="Create a new document." ma:contentTypeScope="" ma:versionID="0b3df7d49a04a500b39caddc19e156b4">
  <xsd:schema xmlns:xsd="http://www.w3.org/2001/XMLSchema" xmlns:xs="http://www.w3.org/2001/XMLSchema" xmlns:p="http://schemas.microsoft.com/office/2006/metadata/properties" xmlns:ns2="9718e5fb-51f8-4fa5-9d92-60185a5f0046" targetNamespace="http://schemas.microsoft.com/office/2006/metadata/properties" ma:root="true" ma:fieldsID="b34c7e8d0e66f363884833bb1186c89a" ns2:_="">
    <xsd:import namespace="9718e5fb-51f8-4fa5-9d92-60185a5f0046"/>
    <xsd:element name="properties">
      <xsd:complexType>
        <xsd:sequence>
          <xsd:element name="documentManagement">
            <xsd:complexType>
              <xsd:all>
                <xsd:element ref="ns2:Year"/>
                <xsd:element ref="ns2:Doc_x0020_Type"/>
                <xsd:element ref="ns2:Produc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8e5fb-51f8-4fa5-9d92-60185a5f0046" elementFormDefault="qualified">
    <xsd:import namespace="http://schemas.microsoft.com/office/2006/documentManagement/types"/>
    <xsd:import namespace="http://schemas.microsoft.com/office/infopath/2007/PartnerControls"/>
    <xsd:element name="Year" ma:index="8" ma:displayName="Year" ma:format="Dropdown" ma:internalName="Year">
      <xsd:simpleType>
        <xsd:restriction base="dms:Choice">
          <xsd:enumeration value="2013"/>
          <xsd:enumeration value="2014"/>
          <xsd:enumeration value="2015"/>
          <xsd:enumeration value="2016"/>
          <xsd:enumeration value="2017"/>
          <xsd:enumeration value="2018"/>
          <xsd:enumeration value="2019"/>
          <xsd:enumeration value="2020"/>
        </xsd:restriction>
      </xsd:simpleType>
    </xsd:element>
    <xsd:element name="Doc_x0020_Type" ma:index="9" ma:displayName="Doc Type" ma:format="Dropdown" ma:internalName="Doc_x0020_Type">
      <xsd:simpleType>
        <xsd:restriction base="dms:Choice">
          <xsd:enumeration value="Agenda"/>
          <xsd:enumeration value="Matrix"/>
          <xsd:enumeration value="Meeting Notes"/>
          <xsd:enumeration value="Planning"/>
          <xsd:enumeration value="Process"/>
          <xsd:enumeration value="Project Plan"/>
          <xsd:enumeration value="Presentation"/>
          <xsd:enumeration value="Requirements"/>
          <xsd:enumeration value="Reference/Source Document"/>
          <xsd:enumeration value="Strategy"/>
        </xsd:restriction>
      </xsd:simpleType>
    </xsd:element>
    <xsd:element name="Product" ma:index="10" ma:displayName="Product" ma:format="Dropdown" ma:internalName="Product">
      <xsd:simpleType>
        <xsd:restriction base="dms:Choice">
          <xsd:enumeration value="HMO"/>
          <xsd:enumeration value="LPPO"/>
          <xsd:enumeration value="RPPO"/>
          <xsd:enumeration value="All M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duct xmlns="9718e5fb-51f8-4fa5-9d92-60185a5f0046">All MA</Product>
    <Doc_x0020_Type xmlns="9718e5fb-51f8-4fa5-9d92-60185a5f0046">Presentation</Doc_x0020_Type>
    <Year xmlns="9718e5fb-51f8-4fa5-9d92-60185a5f0046">2020</Ye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635209143511987480</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635209143511987480</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635209143511987480</Data>
    <Filter/>
  </Receiver>
</spe:Receivers>
</file>

<file path=customXml/itemProps1.xml><?xml version="1.0" encoding="utf-8"?>
<ds:datastoreItem xmlns:ds="http://schemas.openxmlformats.org/officeDocument/2006/customXml" ds:itemID="{11F85E27-6B9B-4F9A-95A7-8A3E62D551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8e5fb-51f8-4fa5-9d92-60185a5f0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646E0B-2BBB-4DBC-A627-256A9E75CCF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718e5fb-51f8-4fa5-9d92-60185a5f0046"/>
    <ds:schemaRef ds:uri="http://www.w3.org/XML/1998/namespace"/>
    <ds:schemaRef ds:uri="http://purl.org/dc/dcmitype/"/>
  </ds:schemaRefs>
</ds:datastoreItem>
</file>

<file path=customXml/itemProps3.xml><?xml version="1.0" encoding="utf-8"?>
<ds:datastoreItem xmlns:ds="http://schemas.openxmlformats.org/officeDocument/2006/customXml" ds:itemID="{ACD6DAF2-11A6-47C3-8BE9-9158BD0F66F9}">
  <ds:schemaRefs>
    <ds:schemaRef ds:uri="http://schemas.microsoft.com/sharepoint/v3/contenttype/forms"/>
  </ds:schemaRefs>
</ds:datastoreItem>
</file>

<file path=customXml/itemProps4.xml><?xml version="1.0" encoding="utf-8"?>
<ds:datastoreItem xmlns:ds="http://schemas.openxmlformats.org/officeDocument/2006/customXml" ds:itemID="{ED102092-C497-47F8-94DE-7BD3D68FF7F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83066</TotalTime>
  <Words>414</Words>
  <Application>Microsoft Office PowerPoint</Application>
  <PresentationFormat>On-screen Show (4:3)</PresentationFormat>
  <Paragraphs>101</Paragraphs>
  <Slides>20</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Avenir Book</vt:lpstr>
      <vt:lpstr>Calibri</vt:lpstr>
      <vt:lpstr>Century Gothic</vt:lpstr>
      <vt:lpstr>Office Theme</vt:lpstr>
      <vt:lpstr>1_Office Theme</vt:lpstr>
      <vt:lpstr>2_Office Theme</vt:lpstr>
      <vt:lpstr>2020   First Look - Competitiveness </vt:lpstr>
      <vt:lpstr> Summary</vt:lpstr>
      <vt:lpstr>South Region</vt:lpstr>
      <vt:lpstr> South Lead HMO</vt:lpstr>
      <vt:lpstr> South Part B Give Back Amounts</vt:lpstr>
      <vt:lpstr> South PPOs</vt:lpstr>
      <vt:lpstr>Central Region</vt:lpstr>
      <vt:lpstr>Central Lead HMO</vt:lpstr>
      <vt:lpstr>Central Part B Give Back Amounts</vt:lpstr>
      <vt:lpstr>Central PPOs</vt:lpstr>
      <vt:lpstr>West Region</vt:lpstr>
      <vt:lpstr>West Lead HMO</vt:lpstr>
      <vt:lpstr>West Part B Give Back Amounts</vt:lpstr>
      <vt:lpstr>West PPOs</vt:lpstr>
      <vt:lpstr>Northeast Region</vt:lpstr>
      <vt:lpstr>Northeast Lead HMO</vt:lpstr>
      <vt:lpstr>Northeast PPOs</vt:lpstr>
      <vt:lpstr>Northwest Region</vt:lpstr>
      <vt:lpstr>Northwest Lead HMO</vt:lpstr>
      <vt:lpstr>Northwest PPOs</vt:lpstr>
    </vt:vector>
  </TitlesOfParts>
  <Company>BCBSFL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 Kelley</dc:creator>
  <cp:lastModifiedBy>Robertson, David</cp:lastModifiedBy>
  <cp:revision>2276</cp:revision>
  <cp:lastPrinted>2019-10-10T16:25:52Z</cp:lastPrinted>
  <dcterms:created xsi:type="dcterms:W3CDTF">2016-06-15T19:11:25Z</dcterms:created>
  <dcterms:modified xsi:type="dcterms:W3CDTF">2019-10-10T17:22:15Z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0x010100EF1204DE21A3E140A8E929ACD94E9278</vt:lpwstr>
  </property>
</Properties>
</file>